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5"/>
  </p:notesMasterIdLst>
  <p:sldIdLst>
    <p:sldId id="351" r:id="rId2"/>
    <p:sldId id="338" r:id="rId3"/>
    <p:sldId id="340" r:id="rId4"/>
    <p:sldId id="337" r:id="rId5"/>
    <p:sldId id="339" r:id="rId6"/>
    <p:sldId id="325" r:id="rId7"/>
    <p:sldId id="349" r:id="rId8"/>
    <p:sldId id="273" r:id="rId9"/>
    <p:sldId id="297" r:id="rId10"/>
    <p:sldId id="298" r:id="rId11"/>
    <p:sldId id="314" r:id="rId12"/>
    <p:sldId id="301" r:id="rId13"/>
    <p:sldId id="303" r:id="rId14"/>
    <p:sldId id="341" r:id="rId15"/>
    <p:sldId id="348" r:id="rId16"/>
    <p:sldId id="342" r:id="rId17"/>
    <p:sldId id="346" r:id="rId18"/>
    <p:sldId id="352" r:id="rId19"/>
    <p:sldId id="353" r:id="rId20"/>
    <p:sldId id="326" r:id="rId21"/>
    <p:sldId id="309" r:id="rId22"/>
    <p:sldId id="327" r:id="rId23"/>
    <p:sldId id="306" r:id="rId24"/>
    <p:sldId id="328" r:id="rId25"/>
    <p:sldId id="299" r:id="rId26"/>
    <p:sldId id="347" r:id="rId27"/>
    <p:sldId id="308" r:id="rId28"/>
    <p:sldId id="310" r:id="rId29"/>
    <p:sldId id="311" r:id="rId30"/>
    <p:sldId id="305" r:id="rId31"/>
    <p:sldId id="307" r:id="rId32"/>
    <p:sldId id="313" r:id="rId33"/>
    <p:sldId id="343" r:id="rId3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59" autoAdjust="0"/>
    <p:restoredTop sz="97674" autoAdjust="0"/>
  </p:normalViewPr>
  <p:slideViewPr>
    <p:cSldViewPr>
      <p:cViewPr>
        <p:scale>
          <a:sx n="50" d="100"/>
          <a:sy n="50" d="100"/>
        </p:scale>
        <p:origin x="-912" y="-1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0" d="100"/>
        <a:sy n="6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5C215C-D05F-49B2-BC14-B10F5ADEE236}" type="datetimeFigureOut">
              <a:rPr lang="es-MX" smtClean="0"/>
              <a:pPr/>
              <a:t>24/08/2011</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55D055-03A4-44C7-8BFF-9FD86ACBC523}"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6F55D055-03A4-44C7-8BFF-9FD86ACBC523}" type="slidenum">
              <a:rPr lang="es-MX" smtClean="0"/>
              <a:pPr/>
              <a:t>7</a:t>
            </a:fld>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6F55D055-03A4-44C7-8BFF-9FD86ACBC523}" type="slidenum">
              <a:rPr lang="es-MX" smtClean="0"/>
              <a:pPr/>
              <a:t>11</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F601BB45-90EF-4969-8A11-DCA35450086D}" type="datetimeFigureOut">
              <a:rPr lang="es-ES" smtClean="0"/>
              <a:pPr/>
              <a:t>24/08/2011</a:t>
            </a:fld>
            <a:endParaRPr lang="es-ES"/>
          </a:p>
        </p:txBody>
      </p:sp>
      <p:sp>
        <p:nvSpPr>
          <p:cNvPr id="2" name="1 Marcador de pie de página"/>
          <p:cNvSpPr>
            <a:spLocks noGrp="1"/>
          </p:cNvSpPr>
          <p:nvPr>
            <p:ph type="ftr" sz="quarter" idx="11"/>
          </p:nvPr>
        </p:nvSpPr>
        <p:spPr/>
        <p:txBody>
          <a:bodyPr/>
          <a:lstStyle/>
          <a:p>
            <a:endParaRPr lang="es-ES"/>
          </a:p>
        </p:txBody>
      </p:sp>
      <p:sp>
        <p:nvSpPr>
          <p:cNvPr id="15" name="14 Marcador de número de diapositiva"/>
          <p:cNvSpPr>
            <a:spLocks noGrp="1"/>
          </p:cNvSpPr>
          <p:nvPr>
            <p:ph type="sldNum" sz="quarter" idx="12"/>
          </p:nvPr>
        </p:nvSpPr>
        <p:spPr>
          <a:xfrm>
            <a:off x="8229600" y="6473952"/>
            <a:ext cx="758952" cy="246888"/>
          </a:xfrm>
        </p:spPr>
        <p:txBody>
          <a:bodyPr/>
          <a:lstStyle/>
          <a:p>
            <a:fld id="{020E5D17-F492-4D14-97B6-321C73D905E6}" type="slidenum">
              <a:rPr lang="es-ES" smtClean="0"/>
              <a:pPr/>
              <a:t>‹Nº›</a:t>
            </a:fld>
            <a:endParaRPr lang="es-ES"/>
          </a:p>
        </p:txBody>
      </p:sp>
    </p:spTree>
  </p:cSld>
  <p:clrMapOvr>
    <a:masterClrMapping/>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601BB45-90EF-4969-8A11-DCA35450086D}" type="datetimeFigureOut">
              <a:rPr lang="es-ES" smtClean="0"/>
              <a:pPr/>
              <a:t>24/08/2011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20E5D17-F492-4D14-97B6-321C73D905E6}" type="slidenum">
              <a:rPr lang="es-ES" smtClean="0"/>
              <a:pPr/>
              <a:t>‹Nº›</a:t>
            </a:fld>
            <a:endParaRPr lang="es-ES"/>
          </a:p>
        </p:txBody>
      </p:sp>
    </p:spTree>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601BB45-90EF-4969-8A11-DCA35450086D}" type="datetimeFigureOut">
              <a:rPr lang="es-ES" smtClean="0"/>
              <a:pPr/>
              <a:t>24/08/2011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20E5D17-F492-4D14-97B6-321C73D905E6}" type="slidenum">
              <a:rPr lang="es-ES" smtClean="0"/>
              <a:pPr/>
              <a:t>‹Nº›</a:t>
            </a:fld>
            <a:endParaRPr lang="es-ES"/>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F601BB45-90EF-4969-8A11-DCA35450086D}" type="datetimeFigureOut">
              <a:rPr lang="es-ES" smtClean="0"/>
              <a:pPr/>
              <a:t>24/08/2011</a:t>
            </a:fld>
            <a:endParaRPr lang="es-ES"/>
          </a:p>
        </p:txBody>
      </p:sp>
      <p:sp>
        <p:nvSpPr>
          <p:cNvPr id="19" name="18 Marcador de pie de página"/>
          <p:cNvSpPr>
            <a:spLocks noGrp="1"/>
          </p:cNvSpPr>
          <p:nvPr>
            <p:ph type="ftr" sz="quarter" idx="11"/>
          </p:nvPr>
        </p:nvSpPr>
        <p:spPr>
          <a:xfrm>
            <a:off x="3581400" y="76200"/>
            <a:ext cx="2895600" cy="288925"/>
          </a:xfrm>
        </p:spPr>
        <p:txBody>
          <a:bodyPr/>
          <a:lstStyle/>
          <a:p>
            <a:endParaRPr lang="es-ES"/>
          </a:p>
        </p:txBody>
      </p:sp>
      <p:sp>
        <p:nvSpPr>
          <p:cNvPr id="16" name="15 Marcador de número de diapositiva"/>
          <p:cNvSpPr>
            <a:spLocks noGrp="1"/>
          </p:cNvSpPr>
          <p:nvPr>
            <p:ph type="sldNum" sz="quarter" idx="12"/>
          </p:nvPr>
        </p:nvSpPr>
        <p:spPr>
          <a:xfrm>
            <a:off x="8229600" y="6473952"/>
            <a:ext cx="758952" cy="246888"/>
          </a:xfrm>
        </p:spPr>
        <p:txBody>
          <a:bodyPr/>
          <a:lstStyle/>
          <a:p>
            <a:fld id="{020E5D17-F492-4D14-97B6-321C73D905E6}" type="slidenum">
              <a:rPr lang="es-ES" smtClean="0"/>
              <a:pPr/>
              <a:t>‹Nº›</a:t>
            </a:fld>
            <a:endParaRPr lang="es-ES"/>
          </a:p>
        </p:txBody>
      </p:sp>
    </p:spTree>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F601BB45-90EF-4969-8A11-DCA35450086D}" type="datetimeFigureOut">
              <a:rPr lang="es-ES" smtClean="0"/>
              <a:pPr/>
              <a:t>24/08/2011</a:t>
            </a:fld>
            <a:endParaRPr lang="es-ES"/>
          </a:p>
        </p:txBody>
      </p:sp>
      <p:sp>
        <p:nvSpPr>
          <p:cNvPr id="11" name="10 Marcador de pie de página"/>
          <p:cNvSpPr>
            <a:spLocks noGrp="1"/>
          </p:cNvSpPr>
          <p:nvPr>
            <p:ph type="ftr" sz="quarter" idx="11"/>
          </p:nvPr>
        </p:nvSpPr>
        <p:spPr/>
        <p:txBody>
          <a:bodyPr/>
          <a:lstStyle/>
          <a:p>
            <a:endParaRPr lang="es-ES"/>
          </a:p>
        </p:txBody>
      </p:sp>
      <p:sp>
        <p:nvSpPr>
          <p:cNvPr id="16" name="15 Marcador de número de diapositiva"/>
          <p:cNvSpPr>
            <a:spLocks noGrp="1"/>
          </p:cNvSpPr>
          <p:nvPr>
            <p:ph type="sldNum" sz="quarter" idx="12"/>
          </p:nvPr>
        </p:nvSpPr>
        <p:spPr/>
        <p:txBody>
          <a:bodyPr/>
          <a:lstStyle/>
          <a:p>
            <a:fld id="{020E5D17-F492-4D14-97B6-321C73D905E6}" type="slidenum">
              <a:rPr lang="es-ES" smtClean="0"/>
              <a:pPr/>
              <a:t>‹Nº›</a:t>
            </a:fld>
            <a:endParaRPr lang="es-ES"/>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F601BB45-90EF-4969-8A11-DCA35450086D}" type="datetimeFigureOut">
              <a:rPr lang="es-ES" smtClean="0"/>
              <a:pPr/>
              <a:t>24/08/2011</a:t>
            </a:fld>
            <a:endParaRPr lang="es-ES"/>
          </a:p>
        </p:txBody>
      </p:sp>
      <p:sp>
        <p:nvSpPr>
          <p:cNvPr id="10" name="9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020E5D17-F492-4D14-97B6-321C73D905E6}" type="slidenum">
              <a:rPr lang="es-ES" smtClean="0"/>
              <a:pPr/>
              <a:t>‹Nº›</a:t>
            </a:fld>
            <a:endParaRPr lang="es-ES"/>
          </a:p>
        </p:txBody>
      </p:sp>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F601BB45-90EF-4969-8A11-DCA35450086D}" type="datetimeFigureOut">
              <a:rPr lang="es-ES" smtClean="0"/>
              <a:pPr/>
              <a:t>24/08/2011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229600" y="6477000"/>
            <a:ext cx="762000" cy="246888"/>
          </a:xfrm>
        </p:spPr>
        <p:txBody>
          <a:bodyPr/>
          <a:lstStyle/>
          <a:p>
            <a:fld id="{020E5D17-F492-4D14-97B6-321C73D905E6}" type="slidenum">
              <a:rPr lang="es-ES" smtClean="0"/>
              <a:pPr/>
              <a:t>‹Nº›</a:t>
            </a:fld>
            <a:endParaRPr lang="es-ES"/>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601BB45-90EF-4969-8A11-DCA35450086D}" type="datetimeFigureOut">
              <a:rPr lang="es-ES" smtClean="0"/>
              <a:pPr/>
              <a:t>24/08/2011</a:t>
            </a:fld>
            <a:endParaRPr lang="es-ES"/>
          </a:p>
        </p:txBody>
      </p:sp>
      <p:sp>
        <p:nvSpPr>
          <p:cNvPr id="21" name="20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20E5D17-F492-4D14-97B6-321C73D905E6}" type="slidenum">
              <a:rPr lang="es-ES" smtClean="0"/>
              <a:pPr/>
              <a:t>‹Nº›</a:t>
            </a:fld>
            <a:endParaRPr lang="es-ES"/>
          </a:p>
        </p:txBody>
      </p:sp>
    </p:spTree>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F601BB45-90EF-4969-8A11-DCA35450086D}" type="datetimeFigureOut">
              <a:rPr lang="es-ES" smtClean="0"/>
              <a:pPr/>
              <a:t>24/08/2011</a:t>
            </a:fld>
            <a:endParaRPr lang="es-ES"/>
          </a:p>
        </p:txBody>
      </p:sp>
      <p:sp>
        <p:nvSpPr>
          <p:cNvPr id="24" name="23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20E5D17-F492-4D14-97B6-321C73D905E6}" type="slidenum">
              <a:rPr lang="es-ES" smtClean="0"/>
              <a:pPr/>
              <a:t>‹Nº›</a:t>
            </a:fld>
            <a:endParaRPr lang="es-ES"/>
          </a:p>
        </p:txBody>
      </p:sp>
    </p:spTree>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F601BB45-90EF-4969-8A11-DCA35450086D}" type="datetimeFigureOut">
              <a:rPr lang="es-ES" smtClean="0"/>
              <a:pPr/>
              <a:t>24/08/2011</a:t>
            </a:fld>
            <a:endParaRPr lang="es-ES"/>
          </a:p>
        </p:txBody>
      </p:sp>
      <p:sp>
        <p:nvSpPr>
          <p:cNvPr id="29" name="28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20E5D17-F492-4D14-97B6-321C73D905E6}" type="slidenum">
              <a:rPr lang="es-ES" smtClean="0"/>
              <a:pPr/>
              <a:t>‹Nº›</a:t>
            </a:fld>
            <a:endParaRPr lang="es-ES"/>
          </a:p>
        </p:txBody>
      </p:sp>
    </p:spTree>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F601BB45-90EF-4969-8A11-DCA35450086D}" type="datetimeFigureOut">
              <a:rPr lang="es-ES" smtClean="0"/>
              <a:pPr/>
              <a:t>24/08/2011</a:t>
            </a:fld>
            <a:endParaRPr lang="es-ES"/>
          </a:p>
        </p:txBody>
      </p:sp>
      <p:sp>
        <p:nvSpPr>
          <p:cNvPr id="5" name="4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020E5D17-F492-4D14-97B6-321C73D905E6}" type="slidenum">
              <a:rPr lang="es-ES" smtClean="0"/>
              <a:pPr/>
              <a:t>‹Nº›</a:t>
            </a:fld>
            <a:endParaRPr lang="es-ES"/>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601BB45-90EF-4969-8A11-DCA35450086D}" type="datetimeFigureOut">
              <a:rPr lang="es-ES" smtClean="0"/>
              <a:pPr/>
              <a:t>24/08/2011</a:t>
            </a:fld>
            <a:endParaRPr lang="es-ES"/>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ES"/>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20E5D17-F492-4D14-97B6-321C73D905E6}" type="slidenum">
              <a:rPr lang="es-ES" smtClean="0"/>
              <a:pPr/>
              <a:t>‹Nº›</a:t>
            </a:fld>
            <a:endParaRPr lang="es-ES"/>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slow">
    <p:fade/>
  </p:transition>
  <p:timing>
    <p:tnLst>
      <p:par>
        <p:cTn id="1" dur="indefinite" restart="never" nodeType="tmRoot"/>
      </p:par>
    </p:tnLst>
  </p:timing>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4" name="Text Box 4"/>
          <p:cNvSpPr txBox="1">
            <a:spLocks noChangeArrowheads="1"/>
          </p:cNvSpPr>
          <p:nvPr/>
        </p:nvSpPr>
        <p:spPr bwMode="auto">
          <a:xfrm>
            <a:off x="1000100" y="4000504"/>
            <a:ext cx="7488238" cy="1200329"/>
          </a:xfrm>
          <a:prstGeom prst="rect">
            <a:avLst/>
          </a:prstGeom>
          <a:solidFill>
            <a:schemeClr val="accent2">
              <a:lumMod val="40000"/>
              <a:lumOff val="60000"/>
            </a:schemeClr>
          </a:solidFill>
          <a:ln w="12700" cap="sq">
            <a:solidFill>
              <a:schemeClr val="accent2">
                <a:lumMod val="75000"/>
              </a:schemeClr>
            </a:solidFill>
            <a:miter lim="800000"/>
            <a:headEnd type="none" w="sm" len="sm"/>
            <a:tailEnd type="none" w="sm" len="sm"/>
          </a:ln>
          <a:effectLst/>
        </p:spPr>
        <p:txBody>
          <a:bodyPr>
            <a:spAutoFit/>
          </a:bodyPr>
          <a:lstStyle/>
          <a:p>
            <a:pPr algn="ctr">
              <a:spcBef>
                <a:spcPct val="50000"/>
              </a:spcBef>
            </a:pPr>
            <a:r>
              <a:rPr lang="es-MX" sz="2400" dirty="0" smtClean="0">
                <a:solidFill>
                  <a:schemeClr val="tx2"/>
                </a:solidFill>
                <a:latin typeface="Arial Black" pitchFamily="34" charset="0"/>
              </a:rPr>
              <a:t>PROGRAMAS QUE PUEDEN APOYAR EL LOGRO ACADÉMICO EN LOS CENTROS ESCOLARES</a:t>
            </a:r>
            <a:endParaRPr lang="es-ES" sz="2400" dirty="0">
              <a:solidFill>
                <a:schemeClr val="tx2"/>
              </a:solidFill>
              <a:latin typeface="Arial Black" pitchFamily="34" charset="0"/>
            </a:endParaRPr>
          </a:p>
        </p:txBody>
      </p:sp>
      <p:pic>
        <p:nvPicPr>
          <p:cNvPr id="148485" name="Picture 5" descr="educacion%5b1%5d"/>
          <p:cNvPicPr>
            <a:picLocks noChangeAspect="1" noChangeArrowheads="1"/>
          </p:cNvPicPr>
          <p:nvPr/>
        </p:nvPicPr>
        <p:blipFill>
          <a:blip r:embed="rId2"/>
          <a:srcRect/>
          <a:stretch>
            <a:fillRect/>
          </a:stretch>
        </p:blipFill>
        <p:spPr bwMode="auto">
          <a:xfrm>
            <a:off x="611188" y="260350"/>
            <a:ext cx="688975" cy="1141413"/>
          </a:xfrm>
          <a:prstGeom prst="rect">
            <a:avLst/>
          </a:prstGeom>
          <a:noFill/>
          <a:ln w="9525">
            <a:noFill/>
            <a:miter lim="800000"/>
            <a:headEnd/>
            <a:tailEnd/>
          </a:ln>
        </p:spPr>
      </p:pic>
      <p:sp>
        <p:nvSpPr>
          <p:cNvPr id="148486" name="Text Box 6"/>
          <p:cNvSpPr txBox="1">
            <a:spLocks noChangeArrowheads="1"/>
          </p:cNvSpPr>
          <p:nvPr/>
        </p:nvSpPr>
        <p:spPr bwMode="auto">
          <a:xfrm>
            <a:off x="571472" y="1071546"/>
            <a:ext cx="8351837" cy="2492990"/>
          </a:xfrm>
          <a:prstGeom prst="rect">
            <a:avLst/>
          </a:prstGeom>
          <a:noFill/>
          <a:ln w="12700" cap="sq">
            <a:noFill/>
            <a:miter lim="800000"/>
            <a:headEnd type="none" w="sm" len="sm"/>
            <a:tailEnd type="none" w="sm" len="sm"/>
          </a:ln>
          <a:effectLst/>
        </p:spPr>
        <p:txBody>
          <a:bodyPr wrap="square">
            <a:spAutoFit/>
          </a:bodyPr>
          <a:lstStyle/>
          <a:p>
            <a:pPr algn="ctr">
              <a:spcBef>
                <a:spcPct val="50000"/>
              </a:spcBef>
            </a:pPr>
            <a:r>
              <a:rPr lang="es-MX" sz="2400" b="1" i="1" dirty="0">
                <a:latin typeface="Arial Black" pitchFamily="34" charset="0"/>
              </a:rPr>
              <a:t>SECRETARIA DE </a:t>
            </a:r>
            <a:r>
              <a:rPr lang="es-MX" sz="2400" b="1" i="1" dirty="0" smtClean="0">
                <a:latin typeface="Arial Black" pitchFamily="34" charset="0"/>
              </a:rPr>
              <a:t>EDUCACIÓN </a:t>
            </a:r>
            <a:r>
              <a:rPr lang="es-MX" sz="2400" b="1" i="1" dirty="0">
                <a:latin typeface="Arial Black" pitchFamily="34" charset="0"/>
              </a:rPr>
              <a:t>JALISCO</a:t>
            </a:r>
          </a:p>
          <a:p>
            <a:pPr algn="ctr">
              <a:spcBef>
                <a:spcPct val="50000"/>
              </a:spcBef>
            </a:pPr>
            <a:r>
              <a:rPr lang="es-MX" sz="2400" b="1" i="1" dirty="0" smtClean="0">
                <a:latin typeface="Arial Black" pitchFamily="34" charset="0"/>
              </a:rPr>
              <a:t>COORDINACIÓN </a:t>
            </a:r>
            <a:r>
              <a:rPr lang="es-MX" sz="2400" b="1" i="1" dirty="0">
                <a:latin typeface="Arial Black" pitchFamily="34" charset="0"/>
              </a:rPr>
              <a:t>DE </a:t>
            </a:r>
            <a:r>
              <a:rPr lang="es-MX" sz="2400" b="1" i="1" dirty="0" smtClean="0">
                <a:latin typeface="Arial Black" pitchFamily="34" charset="0"/>
              </a:rPr>
              <a:t>EDUCACIÓN BÁSICA</a:t>
            </a:r>
            <a:endParaRPr lang="es-MX" sz="2400" b="1" i="1" dirty="0">
              <a:latin typeface="Arial Black" pitchFamily="34" charset="0"/>
            </a:endParaRPr>
          </a:p>
          <a:p>
            <a:pPr algn="ctr">
              <a:spcBef>
                <a:spcPct val="50000"/>
              </a:spcBef>
            </a:pPr>
            <a:r>
              <a:rPr lang="es-MX" sz="2400" b="1" i="1" dirty="0">
                <a:latin typeface="Arial Black" pitchFamily="34" charset="0"/>
              </a:rPr>
              <a:t>DIRECCIÓN GENERAL DE EDUCACIÓN </a:t>
            </a:r>
            <a:r>
              <a:rPr lang="es-MX" sz="2400" b="1" i="1" dirty="0" smtClean="0">
                <a:latin typeface="Arial Black" pitchFamily="34" charset="0"/>
              </a:rPr>
              <a:t>PRIMARIA</a:t>
            </a:r>
          </a:p>
          <a:p>
            <a:pPr algn="ctr">
              <a:spcBef>
                <a:spcPct val="50000"/>
              </a:spcBef>
            </a:pPr>
            <a:r>
              <a:rPr lang="es-MX" sz="2400" b="1" i="1" dirty="0" smtClean="0">
                <a:latin typeface="Arial Black" pitchFamily="34" charset="0"/>
              </a:rPr>
              <a:t>DIRECCIÓN DE PROYECTOS EDUCATIVOS  DE LA DGEP</a:t>
            </a:r>
            <a:endParaRPr lang="es-MX" sz="2400" b="1" i="1" dirty="0">
              <a:latin typeface="Arial Black" pitchFamily="34" charset="0"/>
            </a:endParaRPr>
          </a:p>
        </p:txBody>
      </p:sp>
      <p:pic>
        <p:nvPicPr>
          <p:cNvPr id="5" name="Picture 4"/>
          <p:cNvPicPr>
            <a:picLocks noChangeAspect="1" noChangeArrowheads="1"/>
          </p:cNvPicPr>
          <p:nvPr/>
        </p:nvPicPr>
        <p:blipFill>
          <a:blip r:embed="rId3" cstate="print"/>
          <a:srcRect r="20120"/>
          <a:stretch>
            <a:fillRect/>
          </a:stretch>
        </p:blipFill>
        <p:spPr bwMode="auto">
          <a:xfrm>
            <a:off x="6643702" y="357166"/>
            <a:ext cx="2186003" cy="642942"/>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0"/>
            <a:ext cx="8229600" cy="1071546"/>
          </a:xfrm>
        </p:spPr>
        <p:txBody>
          <a:bodyPr>
            <a:normAutofit/>
          </a:bodyPr>
          <a:lstStyle/>
          <a:p>
            <a:pPr algn="ctr"/>
            <a:r>
              <a:rPr lang="es-MX" sz="3600" b="0" dirty="0" smtClean="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rPr>
              <a:t>TECNOLOGÍA EN EL AULA </a:t>
            </a:r>
            <a:r>
              <a:rPr lang="es-MX" b="0" dirty="0" smtClean="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rPr>
              <a:t>(DIPTA) </a:t>
            </a:r>
            <a:endParaRPr lang="es-ES" b="0" dirty="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endParaRPr>
          </a:p>
        </p:txBody>
      </p:sp>
      <p:graphicFrame>
        <p:nvGraphicFramePr>
          <p:cNvPr id="4" name="3 Marcador de contenido"/>
          <p:cNvGraphicFramePr>
            <a:graphicFrameLocks noGrp="1"/>
          </p:cNvGraphicFramePr>
          <p:nvPr>
            <p:ph idx="1"/>
          </p:nvPr>
        </p:nvGraphicFramePr>
        <p:xfrm>
          <a:off x="0" y="1000108"/>
          <a:ext cx="9143999" cy="5857892"/>
        </p:xfrm>
        <a:graphic>
          <a:graphicData uri="http://schemas.openxmlformats.org/drawingml/2006/table">
            <a:tbl>
              <a:tblPr firstRow="1" bandRow="1">
                <a:tableStyleId>{00A15C55-8517-42AA-B614-E9B94910E393}</a:tableStyleId>
              </a:tblPr>
              <a:tblGrid>
                <a:gridCol w="2735977"/>
                <a:gridCol w="4412857"/>
                <a:gridCol w="1995165"/>
              </a:tblGrid>
              <a:tr h="712380">
                <a:tc>
                  <a:txBody>
                    <a:bodyPr/>
                    <a:lstStyle/>
                    <a:p>
                      <a:r>
                        <a:rPr lang="es-ES" sz="1200" dirty="0" smtClean="0"/>
                        <a:t>ACCIONES</a:t>
                      </a:r>
                      <a:endParaRPr lang="es-ES" sz="1200" dirty="0"/>
                    </a:p>
                  </a:txBody>
                  <a:tcPr/>
                </a:tc>
                <a:tc>
                  <a:txBody>
                    <a:bodyPr/>
                    <a:lstStyle/>
                    <a:p>
                      <a:r>
                        <a:rPr lang="es-ES" sz="1200" dirty="0" smtClean="0"/>
                        <a:t>PROPÓSITOS:</a:t>
                      </a:r>
                      <a:endParaRPr lang="es-ES" sz="1200" dirty="0"/>
                    </a:p>
                  </a:txBody>
                  <a:tcPr/>
                </a:tc>
                <a:tc>
                  <a:txBody>
                    <a:bodyPr/>
                    <a:lstStyle/>
                    <a:p>
                      <a:r>
                        <a:rPr lang="es-ES" sz="1200" dirty="0" smtClean="0"/>
                        <a:t>ÁREA</a:t>
                      </a:r>
                      <a:r>
                        <a:rPr lang="es-ES" sz="1200" baseline="0" dirty="0" smtClean="0"/>
                        <a:t> DE MEJORA EN EL CENTRO EDUCATIVO</a:t>
                      </a:r>
                      <a:endParaRPr lang="es-ES" sz="1200" dirty="0"/>
                    </a:p>
                  </a:txBody>
                  <a:tcPr/>
                </a:tc>
              </a:tr>
              <a:tr h="5145512">
                <a:tc>
                  <a:txBody>
                    <a:bodyPr/>
                    <a:lstStyle/>
                    <a:p>
                      <a:endParaRPr lang="es-ES" sz="1200" dirty="0" smtClean="0"/>
                    </a:p>
                    <a:p>
                      <a:pPr>
                        <a:buFont typeface="Wingdings" pitchFamily="2" charset="2"/>
                        <a:buChar char="Ø"/>
                      </a:pPr>
                      <a:r>
                        <a:rPr lang="es-ES" sz="1200" dirty="0" smtClean="0"/>
                        <a:t>Diseño,</a:t>
                      </a:r>
                      <a:r>
                        <a:rPr lang="es-ES" sz="1200" baseline="0" dirty="0" smtClean="0"/>
                        <a:t> producción y reproducción</a:t>
                      </a:r>
                    </a:p>
                    <a:p>
                      <a:pPr>
                        <a:buFont typeface="Wingdings" pitchFamily="2" charset="2"/>
                        <a:buNone/>
                      </a:pPr>
                      <a:r>
                        <a:rPr lang="es-ES" sz="1200" baseline="0" dirty="0" smtClean="0"/>
                        <a:t>    de material educativo audiovisual e</a:t>
                      </a:r>
                    </a:p>
                    <a:p>
                      <a:pPr>
                        <a:buFont typeface="Wingdings" pitchFamily="2" charset="2"/>
                        <a:buNone/>
                      </a:pPr>
                      <a:r>
                        <a:rPr lang="es-ES" sz="1200" baseline="0" dirty="0" smtClean="0"/>
                        <a:t>    informático con base en los</a:t>
                      </a:r>
                    </a:p>
                    <a:p>
                      <a:pPr>
                        <a:buFont typeface="Wingdings" pitchFamily="2" charset="2"/>
                        <a:buNone/>
                      </a:pPr>
                      <a:r>
                        <a:rPr lang="es-ES" sz="1200" baseline="0" dirty="0" smtClean="0"/>
                        <a:t>    Programas de Estudio.</a:t>
                      </a: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txBody>
                  <a:tcPr/>
                </a:tc>
                <a:tc>
                  <a:txBody>
                    <a:bodyPr/>
                    <a:lstStyle/>
                    <a:p>
                      <a:pPr marL="342900" indent="-342900">
                        <a:spcBef>
                          <a:spcPct val="20000"/>
                        </a:spcBef>
                        <a:buSzPct val="85000"/>
                        <a:buFont typeface="Wingdings" pitchFamily="2" charset="2"/>
                        <a:buNone/>
                      </a:pPr>
                      <a:endParaRPr lang="es-ES" sz="1200" baseline="0" dirty="0" smtClean="0"/>
                    </a:p>
                    <a:p>
                      <a:pPr marL="342900" indent="-342900">
                        <a:spcBef>
                          <a:spcPct val="20000"/>
                        </a:spcBef>
                        <a:buSzPct val="85000"/>
                        <a:buFont typeface="Wingdings" pitchFamily="2" charset="2"/>
                        <a:buChar char="§"/>
                      </a:pPr>
                      <a:r>
                        <a:rPr lang="es-ES" sz="1200" baseline="0" dirty="0" smtClean="0"/>
                        <a:t>Apoyar las prácticas educativas de los maestros mediante la asesoría en el diseño y elaboración de materiales audiovisuales y tecnológicos.</a:t>
                      </a:r>
                    </a:p>
                    <a:p>
                      <a:pPr marL="342900" indent="-342900">
                        <a:spcBef>
                          <a:spcPct val="20000"/>
                        </a:spcBef>
                        <a:buSzPct val="85000"/>
                        <a:buFont typeface="Wingdings" pitchFamily="2" charset="2"/>
                        <a:buNone/>
                      </a:pPr>
                      <a:endParaRPr lang="es-ES" sz="1200" baseline="0" dirty="0" smtClean="0"/>
                    </a:p>
                    <a:p>
                      <a:pPr marL="342900" indent="-342900">
                        <a:spcBef>
                          <a:spcPct val="20000"/>
                        </a:spcBef>
                        <a:buSzPct val="85000"/>
                        <a:buFont typeface="Wingdings" pitchFamily="2" charset="2"/>
                        <a:buChar char="§"/>
                      </a:pPr>
                      <a:r>
                        <a:rPr lang="es-ES" sz="1200" baseline="0" dirty="0" smtClean="0"/>
                        <a:t>Brindar capacitación y acompañamiento pedagógico en el aula, a los maestros  para el  uso y manejo de los materiales didácticos audiovisuales .</a:t>
                      </a:r>
                    </a:p>
                    <a:p>
                      <a:pPr marL="342900" indent="-342900">
                        <a:spcBef>
                          <a:spcPct val="20000"/>
                        </a:spcBef>
                        <a:buSzPct val="85000"/>
                        <a:buFont typeface="Wingdings" pitchFamily="2" charset="2"/>
                        <a:buChar char="§"/>
                      </a:pPr>
                      <a:endParaRPr lang="es-ES" sz="1200" baseline="0" dirty="0" smtClean="0"/>
                    </a:p>
                    <a:p>
                      <a:pPr marL="342900" indent="-342900">
                        <a:spcBef>
                          <a:spcPct val="20000"/>
                        </a:spcBef>
                        <a:buSzPct val="85000"/>
                        <a:buFont typeface="Wingdings" pitchFamily="2" charset="2"/>
                        <a:buChar char="§"/>
                      </a:pPr>
                      <a:r>
                        <a:rPr lang="es-ES" sz="1200" baseline="0" dirty="0" smtClean="0"/>
                        <a:t>Distribuir materiales educativos a los maestros del nivel con base a las pautas de distribución de SEJ.</a:t>
                      </a:r>
                    </a:p>
                    <a:p>
                      <a:pPr marL="342900" indent="-342900">
                        <a:spcBef>
                          <a:spcPct val="20000"/>
                        </a:spcBef>
                        <a:buSzPct val="85000"/>
                        <a:buFont typeface="Wingdings" pitchFamily="2" charset="2"/>
                        <a:buChar char="§"/>
                      </a:pPr>
                      <a:endParaRPr lang="es-ES" sz="1200" baseline="0" dirty="0" smtClean="0"/>
                    </a:p>
                    <a:p>
                      <a:pPr marL="342900" indent="-342900">
                        <a:spcBef>
                          <a:spcPct val="20000"/>
                        </a:spcBef>
                        <a:buSzPct val="85000"/>
                        <a:buFont typeface="Wingdings" pitchFamily="2" charset="2"/>
                        <a:buNone/>
                      </a:pPr>
                      <a:endParaRPr lang="es-ES" sz="1200" baseline="0" dirty="0" smtClean="0"/>
                    </a:p>
                    <a:p>
                      <a:pPr marL="342900" indent="-342900">
                        <a:spcBef>
                          <a:spcPct val="20000"/>
                        </a:spcBef>
                        <a:buSzPct val="85000"/>
                        <a:buFont typeface="Wingdings" pitchFamily="2" charset="2"/>
                        <a:buNone/>
                      </a:pPr>
                      <a:endParaRPr lang="es-ES" sz="1200" dirty="0"/>
                    </a:p>
                  </a:txBody>
                  <a:tcPr/>
                </a:tc>
                <a:tc>
                  <a:txBody>
                    <a:bodyPr/>
                    <a:lstStyle/>
                    <a:p>
                      <a:endParaRPr lang="es-ES" sz="1200" baseline="0" dirty="0" smtClean="0"/>
                    </a:p>
                    <a:p>
                      <a:pPr>
                        <a:buFont typeface="Wingdings" pitchFamily="2" charset="2"/>
                        <a:buChar char="§"/>
                      </a:pPr>
                      <a:r>
                        <a:rPr lang="es-ES" sz="1200" baseline="0" dirty="0" smtClean="0"/>
                        <a:t>Orientar, fortalecer e</a:t>
                      </a:r>
                    </a:p>
                    <a:p>
                      <a:pPr>
                        <a:buFont typeface="Wingdings" pitchFamily="2" charset="2"/>
                        <a:buNone/>
                      </a:pPr>
                      <a:r>
                        <a:rPr lang="es-ES" sz="1200" baseline="0" dirty="0" smtClean="0"/>
                        <a:t>   innovar la práctica de</a:t>
                      </a:r>
                    </a:p>
                    <a:p>
                      <a:pPr>
                        <a:buFont typeface="Wingdings" pitchFamily="2" charset="2"/>
                        <a:buNone/>
                      </a:pPr>
                      <a:r>
                        <a:rPr lang="es-ES" sz="1200" baseline="0" dirty="0" smtClean="0"/>
                        <a:t>   docentes y directivos</a:t>
                      </a:r>
                    </a:p>
                    <a:p>
                      <a:pPr>
                        <a:buFont typeface="Wingdings" pitchFamily="2" charset="2"/>
                        <a:buNone/>
                      </a:pPr>
                      <a:r>
                        <a:rPr lang="es-ES" sz="1200" baseline="0" dirty="0" smtClean="0"/>
                        <a:t>   equipándolos de</a:t>
                      </a:r>
                    </a:p>
                    <a:p>
                      <a:pPr>
                        <a:buFont typeface="Wingdings" pitchFamily="2" charset="2"/>
                        <a:buNone/>
                      </a:pPr>
                      <a:r>
                        <a:rPr lang="es-ES" sz="1200" baseline="0" dirty="0" smtClean="0"/>
                        <a:t>   materiales audiovisuales. </a:t>
                      </a:r>
                    </a:p>
                    <a:p>
                      <a:pPr>
                        <a:buFont typeface="Wingdings" pitchFamily="2" charset="2"/>
                        <a:buChar char="§"/>
                      </a:pPr>
                      <a:r>
                        <a:rPr lang="es-ES" sz="1200" baseline="0" dirty="0" smtClean="0"/>
                        <a:t>Desarrollar y fortalecer</a:t>
                      </a:r>
                    </a:p>
                    <a:p>
                      <a:pPr>
                        <a:buFont typeface="Wingdings" pitchFamily="2" charset="2"/>
                        <a:buNone/>
                      </a:pPr>
                      <a:r>
                        <a:rPr lang="es-ES" sz="1200" baseline="0" dirty="0" smtClean="0"/>
                        <a:t>   las habilidades digitales</a:t>
                      </a:r>
                    </a:p>
                    <a:p>
                      <a:pPr>
                        <a:buFont typeface="Wingdings" pitchFamily="2" charset="2"/>
                        <a:buNone/>
                      </a:pPr>
                      <a:r>
                        <a:rPr lang="es-ES" sz="1200" baseline="0" dirty="0" smtClean="0"/>
                        <a:t>  que favorezcan las</a:t>
                      </a:r>
                    </a:p>
                    <a:p>
                      <a:pPr>
                        <a:buFont typeface="Wingdings" pitchFamily="2" charset="2"/>
                        <a:buNone/>
                      </a:pPr>
                      <a:r>
                        <a:rPr lang="es-ES" sz="1200" baseline="0" dirty="0" smtClean="0"/>
                        <a:t>  estrategias metodológicas</a:t>
                      </a:r>
                    </a:p>
                    <a:p>
                      <a:pPr>
                        <a:buFont typeface="Wingdings" pitchFamily="2" charset="2"/>
                        <a:buNone/>
                      </a:pPr>
                      <a:r>
                        <a:rPr lang="es-ES" sz="1200" baseline="0" dirty="0" smtClean="0"/>
                        <a:t>  de enseñanza  a través del</a:t>
                      </a:r>
                    </a:p>
                    <a:p>
                      <a:pPr>
                        <a:buFont typeface="Wingdings" pitchFamily="2" charset="2"/>
                        <a:buNone/>
                      </a:pPr>
                      <a:r>
                        <a:rPr lang="es-ES" sz="1200" baseline="0" dirty="0" smtClean="0"/>
                        <a:t>  uso y manejo de la</a:t>
                      </a:r>
                    </a:p>
                    <a:p>
                      <a:pPr>
                        <a:buFont typeface="Wingdings" pitchFamily="2" charset="2"/>
                        <a:buNone/>
                      </a:pPr>
                      <a:r>
                        <a:rPr lang="es-ES" sz="1200" baseline="0" dirty="0" smtClean="0"/>
                        <a:t>  computadora, el software</a:t>
                      </a:r>
                    </a:p>
                    <a:p>
                      <a:pPr>
                        <a:buFont typeface="Wingdings" pitchFamily="2" charset="2"/>
                        <a:buNone/>
                      </a:pPr>
                      <a:r>
                        <a:rPr lang="es-ES" sz="1200" baseline="0" dirty="0" smtClean="0"/>
                        <a:t>  educativo y equipos</a:t>
                      </a:r>
                    </a:p>
                    <a:p>
                      <a:pPr>
                        <a:buFont typeface="Wingdings" pitchFamily="2" charset="2"/>
                        <a:buNone/>
                      </a:pPr>
                      <a:r>
                        <a:rPr lang="es-ES" sz="1200" baseline="0" dirty="0" smtClean="0"/>
                        <a:t>  experimentales.</a:t>
                      </a:r>
                    </a:p>
                    <a:p>
                      <a:pPr>
                        <a:buFont typeface="Wingdings" pitchFamily="2" charset="2"/>
                        <a:buChar char="§"/>
                      </a:pPr>
                      <a:r>
                        <a:rPr lang="es-ES" sz="1200" baseline="0" dirty="0" smtClean="0"/>
                        <a:t>Innovar la práctica</a:t>
                      </a:r>
                    </a:p>
                    <a:p>
                      <a:pPr>
                        <a:buFont typeface="Wingdings" pitchFamily="2" charset="2"/>
                        <a:buNone/>
                      </a:pPr>
                      <a:r>
                        <a:rPr lang="es-ES" sz="1200" baseline="0" dirty="0" smtClean="0"/>
                        <a:t>   educativa al diseñar y</a:t>
                      </a:r>
                    </a:p>
                    <a:p>
                      <a:pPr>
                        <a:buFont typeface="Wingdings" pitchFamily="2" charset="2"/>
                        <a:buNone/>
                      </a:pPr>
                      <a:r>
                        <a:rPr lang="es-ES" sz="1200" baseline="0" dirty="0" smtClean="0"/>
                        <a:t>   elaborar materiales</a:t>
                      </a:r>
                    </a:p>
                    <a:p>
                      <a:pPr>
                        <a:buFont typeface="Wingdings" pitchFamily="2" charset="2"/>
                        <a:buNone/>
                      </a:pPr>
                      <a:r>
                        <a:rPr lang="es-ES" sz="1200" baseline="0" dirty="0" smtClean="0"/>
                        <a:t>   acordes a las necesidades</a:t>
                      </a:r>
                    </a:p>
                    <a:p>
                      <a:pPr>
                        <a:buFont typeface="Wingdings" pitchFamily="2" charset="2"/>
                        <a:buNone/>
                      </a:pPr>
                      <a:r>
                        <a:rPr lang="es-ES" sz="1200" baseline="0" dirty="0" smtClean="0"/>
                        <a:t>   e intereses de los </a:t>
                      </a:r>
                    </a:p>
                    <a:p>
                      <a:pPr>
                        <a:buFont typeface="Wingdings" pitchFamily="2" charset="2"/>
                        <a:buNone/>
                      </a:pPr>
                      <a:r>
                        <a:rPr lang="es-ES" sz="1200" baseline="0" dirty="0" smtClean="0"/>
                        <a:t>   alumnos.</a:t>
                      </a:r>
                    </a:p>
                  </a:txBody>
                  <a:tcPr/>
                </a:tc>
              </a:tr>
            </a:tbl>
          </a:graphicData>
        </a:graphic>
      </p:graphicFrame>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0"/>
            <a:ext cx="8229600" cy="1071546"/>
          </a:xfrm>
        </p:spPr>
        <p:txBody>
          <a:bodyPr>
            <a:normAutofit/>
            <a:scene3d>
              <a:camera prst="orthographicFront"/>
              <a:lightRig rig="soft" dir="t">
                <a:rot lat="0" lon="0" rev="16800000"/>
              </a:lightRig>
            </a:scene3d>
            <a:sp3d extrusionH="57150" prstMaterial="softEdge">
              <a:bevelT w="38100" h="38100" prst="angle"/>
            </a:sp3d>
          </a:bodyPr>
          <a:lstStyle/>
          <a:p>
            <a:pPr algn="ctr"/>
            <a:r>
              <a:rPr lang="es-MX" b="0" dirty="0" smtClean="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rPr>
              <a:t>INGLÉS ENCICLOMEDIA </a:t>
            </a:r>
            <a:endParaRPr lang="es-ES" b="0" dirty="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endParaRPr>
          </a:p>
        </p:txBody>
      </p:sp>
      <p:graphicFrame>
        <p:nvGraphicFramePr>
          <p:cNvPr id="4" name="3 Marcador de contenido"/>
          <p:cNvGraphicFramePr>
            <a:graphicFrameLocks noGrp="1"/>
          </p:cNvGraphicFramePr>
          <p:nvPr>
            <p:ph idx="1"/>
          </p:nvPr>
        </p:nvGraphicFramePr>
        <p:xfrm>
          <a:off x="0" y="1000108"/>
          <a:ext cx="9072594" cy="8119020"/>
        </p:xfrm>
        <a:graphic>
          <a:graphicData uri="http://schemas.openxmlformats.org/drawingml/2006/table">
            <a:tbl>
              <a:tblPr firstRow="1" bandRow="1">
                <a:tableStyleId>{00A15C55-8517-42AA-B614-E9B94910E393}</a:tableStyleId>
              </a:tblPr>
              <a:tblGrid>
                <a:gridCol w="2714612"/>
                <a:gridCol w="4378397"/>
                <a:gridCol w="1979585"/>
              </a:tblGrid>
              <a:tr h="712380">
                <a:tc>
                  <a:txBody>
                    <a:bodyPr/>
                    <a:lstStyle/>
                    <a:p>
                      <a:r>
                        <a:rPr lang="es-ES" sz="1200" dirty="0" smtClean="0"/>
                        <a:t>ACCIONES</a:t>
                      </a:r>
                      <a:endParaRPr lang="es-ES" sz="1200" dirty="0"/>
                    </a:p>
                  </a:txBody>
                  <a:tcPr/>
                </a:tc>
                <a:tc>
                  <a:txBody>
                    <a:bodyPr/>
                    <a:lstStyle/>
                    <a:p>
                      <a:r>
                        <a:rPr lang="es-ES" sz="1200" dirty="0" smtClean="0"/>
                        <a:t>PROPÓSITOS:</a:t>
                      </a:r>
                      <a:endParaRPr lang="es-ES" sz="1200" dirty="0"/>
                    </a:p>
                  </a:txBody>
                  <a:tcPr/>
                </a:tc>
                <a:tc>
                  <a:txBody>
                    <a:bodyPr/>
                    <a:lstStyle/>
                    <a:p>
                      <a:r>
                        <a:rPr lang="es-ES" sz="1200" dirty="0" smtClean="0"/>
                        <a:t>ÁREA</a:t>
                      </a:r>
                      <a:r>
                        <a:rPr lang="es-ES" sz="1200" baseline="0" dirty="0" smtClean="0"/>
                        <a:t> DE MEJORA EN EL CENTRO EDUCATIVO</a:t>
                      </a:r>
                      <a:endParaRPr lang="es-ES" sz="1200" dirty="0"/>
                    </a:p>
                  </a:txBody>
                  <a:tcPr/>
                </a:tc>
              </a:tr>
              <a:tr h="5145512">
                <a:tc>
                  <a:txBody>
                    <a:bodyPr/>
                    <a:lstStyle/>
                    <a:p>
                      <a:endParaRPr lang="es-ES" sz="1200" dirty="0" smtClean="0"/>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s-ES" sz="1200" dirty="0" smtClean="0">
                          <a:latin typeface="Arial" charset="0"/>
                        </a:rPr>
                        <a:t> Curso interactivo con la plataforma tecnológica de </a:t>
                      </a:r>
                      <a:r>
                        <a:rPr lang="es-ES" sz="1200" dirty="0" err="1" smtClean="0">
                          <a:latin typeface="Arial" charset="0"/>
                        </a:rPr>
                        <a:t>Enciclomedia</a:t>
                      </a:r>
                      <a:r>
                        <a:rPr lang="es-ES" sz="1200" dirty="0" smtClean="0">
                          <a:latin typeface="Arial" charset="0"/>
                        </a:rPr>
                        <a:t>.</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endParaRPr lang="es-ES" sz="1200" dirty="0" smtClean="0">
                        <a:latin typeface="Arial" charset="0"/>
                      </a:endParaRP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endParaRPr lang="es-ES" sz="1200" dirty="0" smtClean="0">
                        <a:latin typeface="Arial" charset="0"/>
                      </a:endParaRP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endParaRPr lang="es-ES" sz="1200" dirty="0" smtClean="0">
                        <a:latin typeface="Arial" charset="0"/>
                      </a:endParaRP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s-MX" sz="1200" dirty="0" smtClean="0">
                          <a:latin typeface="Arial" charset="0"/>
                        </a:rPr>
                        <a:t>Se trabaja en lecciones de 50 minutos, dos veces por semana.</a:t>
                      </a:r>
                      <a:endParaRPr lang="es-ES" sz="1200" dirty="0" smtClean="0">
                        <a:latin typeface="Arial" charset="0"/>
                      </a:endParaRPr>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txBody>
                  <a:tcPr/>
                </a:tc>
                <a:tc>
                  <a:txBody>
                    <a:bodyPr/>
                    <a:lstStyle/>
                    <a:p>
                      <a:pPr marL="342900" indent="-342900">
                        <a:spcBef>
                          <a:spcPct val="20000"/>
                        </a:spcBef>
                        <a:buSzPct val="85000"/>
                        <a:buFont typeface="Wingdings" pitchFamily="2" charset="2"/>
                        <a:buNone/>
                      </a:pPr>
                      <a:endParaRPr lang="es-ES" sz="1200" baseline="0" dirty="0" smtClean="0"/>
                    </a:p>
                    <a:p>
                      <a:pPr marL="342900" indent="-342900">
                        <a:spcBef>
                          <a:spcPct val="20000"/>
                        </a:spcBef>
                        <a:buSzPct val="85000"/>
                        <a:buFont typeface="Wingdings" pitchFamily="2" charset="2"/>
                        <a:buChar char="§"/>
                      </a:pPr>
                      <a:r>
                        <a:rPr lang="es-ES" sz="1200" dirty="0" smtClean="0"/>
                        <a:t>Acercar a los niños de 5to y 6to grado a la enseñanza de una segunda lengua  articulando así, los Programas</a:t>
                      </a:r>
                      <a:r>
                        <a:rPr lang="es-ES" sz="1200" baseline="0" dirty="0" smtClean="0"/>
                        <a:t> de Primaria con los de Secundaria(Inglés).</a:t>
                      </a:r>
                      <a:endParaRPr lang="es-ES" sz="1200" dirty="0" smtClean="0"/>
                    </a:p>
                    <a:p>
                      <a:pPr marL="342900" indent="-342900">
                        <a:spcBef>
                          <a:spcPct val="20000"/>
                        </a:spcBef>
                        <a:buSzPct val="85000"/>
                        <a:buFont typeface="Wingdings" pitchFamily="2" charset="2"/>
                        <a:buChar char="§"/>
                      </a:pPr>
                      <a:endParaRPr lang="es-ES" sz="1200" dirty="0" smtClean="0"/>
                    </a:p>
                    <a:p>
                      <a:pPr marL="342900" indent="-342900">
                        <a:spcBef>
                          <a:spcPct val="20000"/>
                        </a:spcBef>
                        <a:buSzPct val="85000"/>
                        <a:buFont typeface="Wingdings" pitchFamily="2" charset="2"/>
                        <a:buChar char="§"/>
                      </a:pPr>
                      <a:endParaRPr lang="es-ES" sz="1200" dirty="0" smtClean="0"/>
                    </a:p>
                    <a:p>
                      <a:pPr marL="342900" indent="-342900">
                        <a:spcBef>
                          <a:spcPct val="20000"/>
                        </a:spcBef>
                        <a:buSzPct val="85000"/>
                        <a:buFont typeface="Wingdings" pitchFamily="2" charset="2"/>
                        <a:buChar char="§"/>
                      </a:pPr>
                      <a:r>
                        <a:rPr lang="es-ES" sz="1200" dirty="0" smtClean="0"/>
                        <a:t>Desarrollar habilidades  cognitivo- lingüísticas</a:t>
                      </a:r>
                      <a:r>
                        <a:rPr lang="es-ES" sz="1200" baseline="0" dirty="0" smtClean="0"/>
                        <a:t> (segunda lengua),</a:t>
                      </a:r>
                      <a:r>
                        <a:rPr lang="es-ES" sz="1200" dirty="0" smtClean="0"/>
                        <a:t>en los alumnos de 5to y 6to grado.</a:t>
                      </a:r>
                    </a:p>
                    <a:p>
                      <a:pPr marL="342900" indent="-342900">
                        <a:spcBef>
                          <a:spcPct val="20000"/>
                        </a:spcBef>
                        <a:buSzPct val="85000"/>
                        <a:buFont typeface="Wingdings" pitchFamily="2" charset="2"/>
                        <a:buNone/>
                      </a:pPr>
                      <a:endParaRPr lang="es-ES" sz="1200" baseline="0" dirty="0" smtClean="0"/>
                    </a:p>
                    <a:p>
                      <a:pPr marL="342900" indent="-342900">
                        <a:spcBef>
                          <a:spcPct val="20000"/>
                        </a:spcBef>
                        <a:buSzPct val="85000"/>
                        <a:buFont typeface="Wingdings" pitchFamily="2" charset="2"/>
                        <a:buNone/>
                      </a:pPr>
                      <a:endParaRPr lang="es-ES" sz="1200" baseline="0" dirty="0" smtClean="0"/>
                    </a:p>
                    <a:p>
                      <a:pPr marL="342900" indent="-342900">
                        <a:spcBef>
                          <a:spcPct val="20000"/>
                        </a:spcBef>
                        <a:buSzPct val="85000"/>
                        <a:buFont typeface="Wingdings" pitchFamily="2" charset="2"/>
                        <a:buNone/>
                      </a:pPr>
                      <a:endParaRPr lang="es-ES" sz="1200" dirty="0"/>
                    </a:p>
                  </a:txBody>
                  <a:tcPr/>
                </a:tc>
                <a:tc>
                  <a:txBody>
                    <a:bodyPr/>
                    <a:lstStyle/>
                    <a:p>
                      <a:endParaRPr lang="es-ES" sz="1200" i="0" baseline="0" dirty="0" smtClean="0"/>
                    </a:p>
                    <a:p>
                      <a:pPr marL="0" marR="0"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es-ES" sz="1200" i="0" dirty="0" smtClean="0">
                          <a:latin typeface="Arial" charset="0"/>
                        </a:rPr>
                        <a:t>Esta</a:t>
                      </a:r>
                      <a:r>
                        <a:rPr lang="es-ES" sz="1200" i="0" baseline="0" dirty="0" smtClean="0">
                          <a:latin typeface="Arial" charset="0"/>
                        </a:rPr>
                        <a:t> d</a:t>
                      </a:r>
                      <a:r>
                        <a:rPr lang="es-ES" sz="1200" i="0" dirty="0" smtClean="0">
                          <a:latin typeface="Arial" charset="0"/>
                        </a:rPr>
                        <a:t>iseñado especialmente para los niños de México.</a:t>
                      </a:r>
                    </a:p>
                    <a:p>
                      <a:pPr marL="0" marR="0"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es-MX" sz="1200" i="0" dirty="0" smtClean="0">
                          <a:latin typeface="Arial" charset="0"/>
                        </a:rPr>
                        <a:t>Se imparte por el profesor del grupo.</a:t>
                      </a:r>
                    </a:p>
                    <a:p>
                      <a:pPr marL="0" marR="0"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es-MX" sz="1200" i="0" dirty="0" smtClean="0">
                          <a:latin typeface="Arial" charset="0"/>
                        </a:rPr>
                        <a:t>Programa interactivo, Guía del maestro y  Cuaderno de trabajo para el alumno.</a:t>
                      </a:r>
                    </a:p>
                    <a:p>
                      <a:pPr marL="0" marR="0"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es-ES" sz="1200" i="0" dirty="0" smtClean="0">
                          <a:latin typeface="Arial" charset="0"/>
                        </a:rPr>
                        <a:t>Toma</a:t>
                      </a:r>
                      <a:r>
                        <a:rPr lang="es-ES" sz="1200" i="0" baseline="0" dirty="0" smtClean="0">
                          <a:latin typeface="Arial" charset="0"/>
                        </a:rPr>
                        <a:t> </a:t>
                      </a:r>
                      <a:r>
                        <a:rPr lang="es-ES" sz="1200" i="0" dirty="0" smtClean="0">
                          <a:latin typeface="Arial" charset="0"/>
                        </a:rPr>
                        <a:t> en cuenta a los maestros  que no tienen conocimiento del idioma</a:t>
                      </a:r>
                      <a:r>
                        <a:rPr lang="es-ES" sz="1200" i="0" baseline="0" dirty="0" smtClean="0">
                          <a:latin typeface="Arial" charset="0"/>
                        </a:rPr>
                        <a:t> porque</a:t>
                      </a:r>
                      <a:r>
                        <a:rPr lang="es-ES" sz="1200" i="0" dirty="0" smtClean="0">
                          <a:latin typeface="Arial" charset="0"/>
                        </a:rPr>
                        <a:t> lo puede aprender  junto con sus alumnos.</a:t>
                      </a:r>
                    </a:p>
                    <a:p>
                      <a:pPr>
                        <a:buFont typeface="Wingdings" pitchFamily="2" charset="2"/>
                        <a:buChar char="§"/>
                      </a:pPr>
                      <a:r>
                        <a:rPr lang="es-ES" sz="1200" i="0" dirty="0" smtClean="0">
                          <a:latin typeface="Arial" charset="0"/>
                        </a:rPr>
                        <a:t>El maestro enriquece el curso con técnicas pedagógicas que posee, por ello, la computadora de ningún modo lo sustituye.</a:t>
                      </a:r>
                    </a:p>
                    <a:p>
                      <a:pPr>
                        <a:buFont typeface="Wingdings" pitchFamily="2" charset="2"/>
                        <a:buChar char="§"/>
                      </a:pPr>
                      <a:r>
                        <a:rPr lang="es-MX" sz="1200" dirty="0" smtClean="0">
                          <a:latin typeface="Arial" charset="0"/>
                        </a:rPr>
                        <a:t>El alumno tiene un primer acercamiento al  idioma inglés de una forma amigable, ya que es un programa interactivo, compuesto por actividades, juegos y cantos. </a:t>
                      </a:r>
                    </a:p>
                    <a:p>
                      <a:pPr>
                        <a:buFont typeface="Wingdings" pitchFamily="2" charset="2"/>
                        <a:buChar char="§"/>
                      </a:pPr>
                      <a:r>
                        <a:rPr lang="es-MX" sz="1200" dirty="0" smtClean="0">
                          <a:latin typeface="Arial" charset="0"/>
                        </a:rPr>
                        <a:t>La participación de los alumnos es muy activa, ya que la tecnología de </a:t>
                      </a:r>
                      <a:r>
                        <a:rPr lang="es-MX" sz="1200" dirty="0" err="1" smtClean="0">
                          <a:latin typeface="Arial" charset="0"/>
                        </a:rPr>
                        <a:t>Enciclomedia</a:t>
                      </a:r>
                      <a:r>
                        <a:rPr lang="es-MX" sz="1200" dirty="0" smtClean="0">
                          <a:latin typeface="Arial" charset="0"/>
                        </a:rPr>
                        <a:t> permite realizar distintas actividades que involucran al grupo. </a:t>
                      </a:r>
                      <a:endParaRPr lang="es-ES" sz="1200" dirty="0" smtClean="0">
                        <a:latin typeface="Arial" charset="0"/>
                      </a:endParaRPr>
                    </a:p>
                    <a:p>
                      <a:pPr>
                        <a:buFont typeface="Wingdings" pitchFamily="2" charset="2"/>
                        <a:buChar char="§"/>
                      </a:pPr>
                      <a:endParaRPr lang="es-ES" sz="1200" i="0" dirty="0" smtClean="0">
                        <a:latin typeface="Arial" charset="0"/>
                      </a:endParaRPr>
                    </a:p>
                    <a:p>
                      <a:endParaRPr lang="es-ES" sz="1200" i="0" dirty="0" smtClean="0">
                        <a:latin typeface="Arial" charset="0"/>
                      </a:endParaRPr>
                    </a:p>
                    <a:p>
                      <a:pPr marL="0" marR="0" indent="0" algn="l" defTabSz="914400" rtl="0" eaLnBrk="1" fontAlgn="auto" latinLnBrk="0" hangingPunct="1">
                        <a:lnSpc>
                          <a:spcPct val="100000"/>
                        </a:lnSpc>
                        <a:spcBef>
                          <a:spcPts val="0"/>
                        </a:spcBef>
                        <a:spcAft>
                          <a:spcPts val="0"/>
                        </a:spcAft>
                        <a:buClrTx/>
                        <a:buSzTx/>
                        <a:buFont typeface="Wingdings" pitchFamily="2" charset="2"/>
                        <a:buChar char="§"/>
                        <a:tabLst/>
                        <a:defRPr/>
                      </a:pPr>
                      <a:endParaRPr lang="es-ES" sz="1200" i="0" dirty="0" smtClean="0">
                        <a:latin typeface="Arial" charset="0"/>
                      </a:endParaRPr>
                    </a:p>
                    <a:p>
                      <a:pPr marL="0" marR="0" indent="0" algn="l" defTabSz="914400" rtl="0" eaLnBrk="1" fontAlgn="auto" latinLnBrk="0" hangingPunct="1">
                        <a:lnSpc>
                          <a:spcPct val="100000"/>
                        </a:lnSpc>
                        <a:spcBef>
                          <a:spcPts val="0"/>
                        </a:spcBef>
                        <a:spcAft>
                          <a:spcPts val="0"/>
                        </a:spcAft>
                        <a:buClrTx/>
                        <a:buSzTx/>
                        <a:buFont typeface="Wingdings" pitchFamily="2" charset="2"/>
                        <a:buChar char="§"/>
                        <a:tabLst/>
                        <a:defRPr/>
                      </a:pPr>
                      <a:endParaRPr lang="es-ES" sz="1200" i="0" dirty="0" smtClean="0">
                        <a:latin typeface="Arial" charset="0"/>
                      </a:endParaRPr>
                    </a:p>
                  </a:txBody>
                  <a:tcPr/>
                </a:tc>
              </a:tr>
            </a:tbl>
          </a:graphicData>
        </a:graphic>
      </p:graphicFrame>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0"/>
            <a:ext cx="8229600" cy="1071546"/>
          </a:xfrm>
        </p:spPr>
        <p:txBody>
          <a:bodyPr>
            <a:normAutofit/>
            <a:scene3d>
              <a:camera prst="orthographicFront"/>
              <a:lightRig rig="soft" dir="t">
                <a:rot lat="0" lon="0" rev="16800000"/>
              </a:lightRig>
            </a:scene3d>
            <a:sp3d extrusionH="57150" prstMaterial="softEdge">
              <a:bevelT w="38100" h="38100" prst="angle"/>
            </a:sp3d>
          </a:bodyPr>
          <a:lstStyle/>
          <a:p>
            <a:pPr algn="ctr"/>
            <a:r>
              <a:rPr lang="es-ES_tradnl" sz="2800" b="0" dirty="0" smtClean="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rPr>
              <a:t>MEJORAMIENTO DEL LOGRO EDUCATIVO EN ESCUELAS PRIMARIAS MULTIGRADO</a:t>
            </a:r>
            <a:endParaRPr lang="es-ES" sz="2800" b="0" dirty="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endParaRPr>
          </a:p>
        </p:txBody>
      </p:sp>
      <p:graphicFrame>
        <p:nvGraphicFramePr>
          <p:cNvPr id="4" name="3 Marcador de contenido"/>
          <p:cNvGraphicFramePr>
            <a:graphicFrameLocks noGrp="1"/>
          </p:cNvGraphicFramePr>
          <p:nvPr>
            <p:ph idx="1"/>
          </p:nvPr>
        </p:nvGraphicFramePr>
        <p:xfrm>
          <a:off x="0" y="1000108"/>
          <a:ext cx="9072594" cy="5924460"/>
        </p:xfrm>
        <a:graphic>
          <a:graphicData uri="http://schemas.openxmlformats.org/drawingml/2006/table">
            <a:tbl>
              <a:tblPr firstRow="1" bandRow="1">
                <a:tableStyleId>{00A15C55-8517-42AA-B614-E9B94910E393}</a:tableStyleId>
              </a:tblPr>
              <a:tblGrid>
                <a:gridCol w="2714612"/>
                <a:gridCol w="4378397"/>
                <a:gridCol w="1979585"/>
              </a:tblGrid>
              <a:tr h="712380">
                <a:tc>
                  <a:txBody>
                    <a:bodyPr/>
                    <a:lstStyle/>
                    <a:p>
                      <a:r>
                        <a:rPr lang="es-ES" sz="1200" dirty="0" smtClean="0"/>
                        <a:t>ACCIONES</a:t>
                      </a:r>
                      <a:endParaRPr lang="es-ES" sz="1200" dirty="0"/>
                    </a:p>
                  </a:txBody>
                  <a:tcPr/>
                </a:tc>
                <a:tc>
                  <a:txBody>
                    <a:bodyPr/>
                    <a:lstStyle/>
                    <a:p>
                      <a:r>
                        <a:rPr lang="es-ES" sz="1200" dirty="0" smtClean="0"/>
                        <a:t>PROPÓSITOS:</a:t>
                      </a:r>
                      <a:endParaRPr lang="es-ES" sz="1200" dirty="0"/>
                    </a:p>
                  </a:txBody>
                  <a:tcPr/>
                </a:tc>
                <a:tc>
                  <a:txBody>
                    <a:bodyPr/>
                    <a:lstStyle/>
                    <a:p>
                      <a:r>
                        <a:rPr lang="es-ES" sz="1200" dirty="0" smtClean="0"/>
                        <a:t>ÁREA</a:t>
                      </a:r>
                      <a:r>
                        <a:rPr lang="es-ES" sz="1200" baseline="0" dirty="0" smtClean="0"/>
                        <a:t> DE MEJORA EN EL CENTRO EDUCATIVO</a:t>
                      </a:r>
                      <a:endParaRPr lang="es-ES" sz="1200" dirty="0"/>
                    </a:p>
                  </a:txBody>
                  <a:tcPr/>
                </a:tc>
              </a:tr>
              <a:tr h="5145512">
                <a:tc>
                  <a:txBody>
                    <a:bodyPr/>
                    <a:lstStyle/>
                    <a:p>
                      <a:endParaRPr lang="es-ES" sz="1200" dirty="0" smtClean="0"/>
                    </a:p>
                    <a:p>
                      <a:pPr>
                        <a:buFont typeface="Wingdings" pitchFamily="2" charset="2"/>
                        <a:buChar char="Ø"/>
                      </a:pPr>
                      <a:r>
                        <a:rPr lang="es-ES_tradnl" sz="1200" dirty="0" smtClean="0">
                          <a:effectLst>
                            <a:outerShdw blurRad="38100" dist="38100" dir="2700000" algn="tl">
                              <a:srgbClr val="C0C0C0"/>
                            </a:outerShdw>
                          </a:effectLst>
                        </a:rPr>
                        <a:t>Atender a  poblaciones de alumnos con dificultades para acceder, permanecer o concluir la Educación Básica.</a:t>
                      </a:r>
                    </a:p>
                    <a:p>
                      <a:pPr>
                        <a:buFont typeface="Wingdings" pitchFamily="2" charset="2"/>
                        <a:buChar char="Ø"/>
                      </a:pPr>
                      <a:endParaRPr lang="es-ES_tradnl" sz="1200" dirty="0" smtClean="0">
                        <a:effectLst>
                          <a:outerShdw blurRad="38100" dist="38100" dir="2700000" algn="tl">
                            <a:srgbClr val="C0C0C0"/>
                          </a:outerShdw>
                        </a:effectLst>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s-ES" sz="1200" b="0" dirty="0" smtClean="0"/>
                        <a:t>Implementar</a:t>
                      </a:r>
                      <a:r>
                        <a:rPr lang="es-ES" sz="1200" b="0" baseline="0" dirty="0" smtClean="0"/>
                        <a:t> un </a:t>
                      </a:r>
                      <a:r>
                        <a:rPr lang="es-ES" sz="1200" b="0" dirty="0" smtClean="0"/>
                        <a:t>esquema de operación de Asesor(a) Multigrado Itinerante </a:t>
                      </a:r>
                      <a:r>
                        <a:rPr lang="es-ES" sz="1200" b="0" baseline="0" dirty="0" smtClean="0"/>
                        <a:t> con el fin de </a:t>
                      </a:r>
                      <a:r>
                        <a:rPr lang="es-ES" sz="1200" b="0" dirty="0" smtClean="0"/>
                        <a:t> atender</a:t>
                      </a:r>
                      <a:r>
                        <a:rPr lang="es-ES" sz="1200" b="0" baseline="0" dirty="0" smtClean="0"/>
                        <a:t> un determinado número de</a:t>
                      </a:r>
                      <a:r>
                        <a:rPr lang="es-ES" sz="1200" b="0" dirty="0" smtClean="0"/>
                        <a:t> escuelas.</a:t>
                      </a:r>
                    </a:p>
                    <a:p>
                      <a:pPr marL="0" marR="0" lvl="0" indent="0" algn="l" defTabSz="914400" rtl="0" eaLnBrk="1" fontAlgn="auto" latinLnBrk="0" hangingPunct="1">
                        <a:lnSpc>
                          <a:spcPct val="100000"/>
                        </a:lnSpc>
                        <a:spcBef>
                          <a:spcPts val="0"/>
                        </a:spcBef>
                        <a:spcAft>
                          <a:spcPts val="0"/>
                        </a:spcAft>
                        <a:buClrTx/>
                        <a:buSzTx/>
                        <a:buFont typeface="Wingdings" pitchFamily="2" charset="2"/>
                        <a:buChar char="Ø"/>
                        <a:tabLst/>
                        <a:defRPr/>
                      </a:pPr>
                      <a:endParaRPr lang="es-ES" sz="1200" b="0" dirty="0" smtClean="0"/>
                    </a:p>
                    <a:p>
                      <a:pPr marL="0" marR="0" lvl="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s-ES" sz="1200" b="0" dirty="0" smtClean="0"/>
                        <a:t>Promover condiciones para el funcionamiento de colectivos docentes de escuelas multigrado</a:t>
                      </a:r>
                      <a:endParaRPr lang="es-MX" sz="1200" b="0" dirty="0" smtClean="0"/>
                    </a:p>
                    <a:p>
                      <a:pPr marL="0" marR="0" lvl="0" indent="0" algn="l" defTabSz="914400" rtl="0" eaLnBrk="1" fontAlgn="auto" latinLnBrk="0" hangingPunct="1">
                        <a:lnSpc>
                          <a:spcPct val="100000"/>
                        </a:lnSpc>
                        <a:spcBef>
                          <a:spcPts val="0"/>
                        </a:spcBef>
                        <a:spcAft>
                          <a:spcPts val="0"/>
                        </a:spcAft>
                        <a:buClrTx/>
                        <a:buSzTx/>
                        <a:buFont typeface="Wingdings" pitchFamily="2" charset="2"/>
                        <a:buChar char="Ø"/>
                        <a:tabLst/>
                        <a:defRPr/>
                      </a:pPr>
                      <a:endParaRPr lang="es-MX" sz="1200" b="0" dirty="0" smtClean="0"/>
                    </a:p>
                    <a:p>
                      <a:pPr marL="0" marR="0" lvl="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s-ES" sz="1200" dirty="0" smtClean="0"/>
                        <a:t>Fortalecer los procesos de capacitación y actualización  en</a:t>
                      </a:r>
                      <a:r>
                        <a:rPr lang="es-ES" sz="1200" baseline="0" dirty="0" smtClean="0"/>
                        <a:t> la PEM 5.</a:t>
                      </a:r>
                      <a:endParaRPr lang="es-ES" sz="1200" dirty="0" smtClean="0"/>
                    </a:p>
                    <a:p>
                      <a:pPr>
                        <a:buFont typeface="Wingdings" pitchFamily="2" charset="2"/>
                        <a:buChar char="Ø"/>
                      </a:pPr>
                      <a:endParaRPr lang="es-ES" sz="1200" b="0" dirty="0" smtClean="0"/>
                    </a:p>
                    <a:p>
                      <a:pPr>
                        <a:buFont typeface="Wingdings" pitchFamily="2" charset="2"/>
                        <a:buNone/>
                      </a:pPr>
                      <a:endParaRPr lang="es-ES" sz="1200" b="0" dirty="0" smtClean="0"/>
                    </a:p>
                    <a:p>
                      <a:pPr>
                        <a:buFont typeface="Wingdings" pitchFamily="2" charset="2"/>
                        <a:buNone/>
                      </a:pPr>
                      <a:endParaRPr lang="es-ES" sz="1200" b="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txBody>
                  <a:tcPr/>
                </a:tc>
                <a:tc>
                  <a:txBody>
                    <a:bodyPr/>
                    <a:lstStyle/>
                    <a:p>
                      <a:pPr marL="342900" marR="0" lvl="0" indent="-342900" algn="l" defTabSz="914400" rtl="0" eaLnBrk="1" fontAlgn="auto" latinLnBrk="0" hangingPunct="1">
                        <a:lnSpc>
                          <a:spcPct val="100000"/>
                        </a:lnSpc>
                        <a:spcBef>
                          <a:spcPct val="20000"/>
                        </a:spcBef>
                        <a:spcAft>
                          <a:spcPts val="0"/>
                        </a:spcAft>
                        <a:buClrTx/>
                        <a:buSzPct val="85000"/>
                        <a:buFont typeface="Wingdings" pitchFamily="2" charset="2"/>
                        <a:buNone/>
                        <a:tabLst/>
                        <a:defRPr/>
                      </a:pPr>
                      <a:endParaRPr lang="es-ES" sz="1200" baseline="0" dirty="0" smtClean="0"/>
                    </a:p>
                    <a:p>
                      <a:pPr marL="342900" marR="0" lvl="0" indent="-342900" algn="l" defTabSz="914400" rtl="0" eaLnBrk="1" fontAlgn="auto" latinLnBrk="0" hangingPunct="1">
                        <a:lnSpc>
                          <a:spcPct val="100000"/>
                        </a:lnSpc>
                        <a:spcBef>
                          <a:spcPct val="20000"/>
                        </a:spcBef>
                        <a:spcAft>
                          <a:spcPts val="0"/>
                        </a:spcAft>
                        <a:buClrTx/>
                        <a:buSzPct val="85000"/>
                        <a:buFont typeface="Wingdings" pitchFamily="2" charset="2"/>
                        <a:buChar char="§"/>
                        <a:tabLst/>
                        <a:defRPr/>
                      </a:pPr>
                      <a:r>
                        <a:rPr lang="es-ES" sz="1200" dirty="0" smtClean="0"/>
                        <a:t>Fortalecer</a:t>
                      </a:r>
                      <a:r>
                        <a:rPr lang="es-ES" sz="1200" baseline="0" dirty="0" smtClean="0"/>
                        <a:t> las competencias profesionales de los docentes a través del trabajo en equipo, en relaciones  tutórales para superar las dificultades que enfrentan en el trabajo académico y de gestión.</a:t>
                      </a:r>
                    </a:p>
                    <a:p>
                      <a:pPr marL="342900" marR="0" lvl="0" indent="-342900" algn="l" defTabSz="914400" rtl="0" eaLnBrk="1" fontAlgn="auto" latinLnBrk="0" hangingPunct="1">
                        <a:lnSpc>
                          <a:spcPct val="100000"/>
                        </a:lnSpc>
                        <a:spcBef>
                          <a:spcPct val="20000"/>
                        </a:spcBef>
                        <a:spcAft>
                          <a:spcPts val="0"/>
                        </a:spcAft>
                        <a:buClrTx/>
                        <a:buSzPct val="85000"/>
                        <a:buFont typeface="Wingdings" pitchFamily="2" charset="2"/>
                        <a:buNone/>
                        <a:tabLst/>
                        <a:defRPr/>
                      </a:pPr>
                      <a:endParaRPr lang="es-ES" sz="1200" baseline="0" dirty="0" smtClean="0"/>
                    </a:p>
                    <a:p>
                      <a:pPr marL="342900" marR="0" lvl="0" indent="-342900" algn="l" defTabSz="914400" rtl="0" eaLnBrk="1" fontAlgn="auto" latinLnBrk="0" hangingPunct="1">
                        <a:lnSpc>
                          <a:spcPct val="100000"/>
                        </a:lnSpc>
                        <a:spcBef>
                          <a:spcPct val="20000"/>
                        </a:spcBef>
                        <a:spcAft>
                          <a:spcPts val="0"/>
                        </a:spcAft>
                        <a:buClrTx/>
                        <a:buSzPct val="85000"/>
                        <a:buFont typeface="Wingdings" pitchFamily="2" charset="2"/>
                        <a:buChar char="§"/>
                        <a:tabLst/>
                        <a:defRPr/>
                      </a:pPr>
                      <a:r>
                        <a:rPr lang="es-ES" sz="1200" dirty="0" smtClean="0"/>
                        <a:t>Diseñar estrategias de solución que faciliten enfrentar los retos de la realidad  de las escuelas multigrado.</a:t>
                      </a:r>
                    </a:p>
                    <a:p>
                      <a:pPr marL="342900" marR="0" lvl="0" indent="-342900" algn="l" defTabSz="914400" rtl="0" eaLnBrk="1" fontAlgn="auto" latinLnBrk="0" hangingPunct="1">
                        <a:lnSpc>
                          <a:spcPct val="100000"/>
                        </a:lnSpc>
                        <a:spcBef>
                          <a:spcPct val="20000"/>
                        </a:spcBef>
                        <a:spcAft>
                          <a:spcPts val="0"/>
                        </a:spcAft>
                        <a:buClrTx/>
                        <a:buSzPct val="85000"/>
                        <a:buFont typeface="Wingdings" pitchFamily="2" charset="2"/>
                        <a:buChar char="§"/>
                        <a:tabLst/>
                        <a:defRPr/>
                      </a:pPr>
                      <a:endParaRPr lang="es-ES" sz="1200" dirty="0" smtClean="0"/>
                    </a:p>
                    <a:p>
                      <a:pPr marL="342900" indent="-342900">
                        <a:spcBef>
                          <a:spcPct val="20000"/>
                        </a:spcBef>
                        <a:buSzPct val="85000"/>
                        <a:buFont typeface="Wingdings" pitchFamily="2" charset="2"/>
                        <a:buChar char="§"/>
                      </a:pPr>
                      <a:endParaRPr lang="es-ES" sz="1200" baseline="0" dirty="0" smtClean="0"/>
                    </a:p>
                    <a:p>
                      <a:pPr marL="342900" indent="-342900">
                        <a:spcBef>
                          <a:spcPct val="20000"/>
                        </a:spcBef>
                        <a:buSzPct val="85000"/>
                        <a:buFont typeface="Wingdings" pitchFamily="2" charset="2"/>
                        <a:buNone/>
                      </a:pPr>
                      <a:endParaRPr lang="es-ES" sz="1200" baseline="0" dirty="0" smtClean="0"/>
                    </a:p>
                    <a:p>
                      <a:pPr marL="342900" indent="-342900">
                        <a:spcBef>
                          <a:spcPct val="20000"/>
                        </a:spcBef>
                        <a:buSzPct val="85000"/>
                        <a:buFont typeface="Wingdings" pitchFamily="2" charset="2"/>
                        <a:buChar char="§"/>
                      </a:pPr>
                      <a:endParaRPr lang="es-ES" sz="1200" baseline="0" dirty="0" smtClean="0"/>
                    </a:p>
                    <a:p>
                      <a:pPr marL="342900" indent="-342900">
                        <a:spcBef>
                          <a:spcPct val="20000"/>
                        </a:spcBef>
                        <a:buSzPct val="85000"/>
                        <a:buFont typeface="Wingdings" pitchFamily="2" charset="2"/>
                        <a:buNone/>
                      </a:pPr>
                      <a:endParaRPr lang="es-ES" sz="1200" baseline="0" dirty="0" smtClean="0"/>
                    </a:p>
                    <a:p>
                      <a:pPr marL="342900" indent="-342900">
                        <a:spcBef>
                          <a:spcPct val="20000"/>
                        </a:spcBef>
                        <a:buSzPct val="85000"/>
                        <a:buFont typeface="Wingdings" pitchFamily="2" charset="2"/>
                        <a:buNone/>
                      </a:pPr>
                      <a:endParaRPr lang="es-ES" sz="1200" baseline="0" dirty="0" smtClean="0"/>
                    </a:p>
                    <a:p>
                      <a:pPr marL="342900" indent="-342900">
                        <a:spcBef>
                          <a:spcPct val="20000"/>
                        </a:spcBef>
                        <a:buSzPct val="85000"/>
                        <a:buFont typeface="Wingdings" pitchFamily="2" charset="2"/>
                        <a:buNone/>
                      </a:pPr>
                      <a:endParaRPr lang="es-ES" sz="1200" dirty="0"/>
                    </a:p>
                  </a:txBody>
                  <a:tcPr/>
                </a:tc>
                <a:tc>
                  <a:txBody>
                    <a:bodyPr/>
                    <a:lstStyle/>
                    <a:p>
                      <a:endParaRPr lang="es-ES" sz="1200" baseline="0" dirty="0" smtClean="0"/>
                    </a:p>
                    <a:p>
                      <a:pPr>
                        <a:buFont typeface="Wingdings" pitchFamily="2" charset="2"/>
                        <a:buChar char="§"/>
                      </a:pPr>
                      <a:r>
                        <a:rPr lang="es-MX" sz="1200" dirty="0" smtClean="0"/>
                        <a:t>Sensibilización y</a:t>
                      </a:r>
                    </a:p>
                    <a:p>
                      <a:pPr>
                        <a:buFont typeface="Wingdings" pitchFamily="2" charset="2"/>
                        <a:buNone/>
                      </a:pPr>
                      <a:r>
                        <a:rPr lang="es-MX" sz="1200" baseline="0" dirty="0" smtClean="0"/>
                        <a:t>  </a:t>
                      </a:r>
                      <a:r>
                        <a:rPr lang="es-MX" sz="1200" dirty="0" smtClean="0"/>
                        <a:t>capacitación de los </a:t>
                      </a:r>
                      <a:r>
                        <a:rPr lang="es-MX" sz="1200" baseline="0" dirty="0" smtClean="0"/>
                        <a:t>  </a:t>
                      </a:r>
                    </a:p>
                    <a:p>
                      <a:pPr>
                        <a:buFont typeface="Wingdings" pitchFamily="2" charset="2"/>
                        <a:buNone/>
                      </a:pPr>
                      <a:r>
                        <a:rPr lang="es-MX" sz="1200" baseline="0" dirty="0" smtClean="0"/>
                        <a:t>   </a:t>
                      </a:r>
                      <a:r>
                        <a:rPr lang="es-MX" sz="1200" dirty="0" smtClean="0"/>
                        <a:t>maestros multigrado. </a:t>
                      </a:r>
                    </a:p>
                    <a:p>
                      <a:pPr>
                        <a:buFont typeface="Wingdings" pitchFamily="2" charset="2"/>
                        <a:buNone/>
                      </a:pPr>
                      <a:endParaRPr lang="es-MX" sz="1200" dirty="0" smtClean="0">
                        <a:solidFill>
                          <a:schemeClr val="accent3">
                            <a:lumMod val="50000"/>
                          </a:schemeClr>
                        </a:solidFill>
                        <a:effectLst>
                          <a:outerShdw blurRad="38100" dist="38100" dir="2700000" algn="tl">
                            <a:srgbClr val="000000">
                              <a:alpha val="43137"/>
                            </a:srgbClr>
                          </a:outerShdw>
                        </a:effectLst>
                        <a:latin typeface="Arial Narrow" pitchFamily="34" charset="0"/>
                      </a:endParaRPr>
                    </a:p>
                    <a:p>
                      <a:pPr>
                        <a:buFont typeface="Wingdings" pitchFamily="2" charset="2"/>
                        <a:buChar char="§"/>
                      </a:pPr>
                      <a:r>
                        <a:rPr lang="es-MX" sz="1200" dirty="0" smtClean="0"/>
                        <a:t>Implementación de </a:t>
                      </a:r>
                    </a:p>
                    <a:p>
                      <a:pPr>
                        <a:buFont typeface="Wingdings" pitchFamily="2" charset="2"/>
                        <a:buNone/>
                      </a:pPr>
                      <a:r>
                        <a:rPr lang="es-MX" sz="1200" dirty="0" smtClean="0"/>
                        <a:t>   estrategias didácticas en</a:t>
                      </a:r>
                    </a:p>
                    <a:p>
                      <a:pPr>
                        <a:buFont typeface="Wingdings" pitchFamily="2" charset="2"/>
                        <a:buNone/>
                      </a:pPr>
                      <a:r>
                        <a:rPr lang="es-MX" sz="1200" baseline="0" dirty="0" smtClean="0"/>
                        <a:t>    grupos de escuela </a:t>
                      </a:r>
                    </a:p>
                    <a:p>
                      <a:pPr>
                        <a:buFont typeface="Wingdings" pitchFamily="2" charset="2"/>
                        <a:buNone/>
                      </a:pPr>
                      <a:r>
                        <a:rPr lang="es-MX" sz="1200" baseline="0" dirty="0" smtClean="0"/>
                        <a:t>    multigrado </a:t>
                      </a:r>
                      <a:r>
                        <a:rPr lang="es-MX" sz="1200" dirty="0" smtClean="0"/>
                        <a:t>.</a:t>
                      </a:r>
                    </a:p>
                    <a:p>
                      <a:pPr>
                        <a:buFont typeface="Wingdings" pitchFamily="2" charset="2"/>
                        <a:buNone/>
                      </a:pPr>
                      <a:endParaRPr lang="es-MX" sz="1200" dirty="0" smtClean="0"/>
                    </a:p>
                    <a:p>
                      <a:pPr>
                        <a:buFont typeface="Wingdings" pitchFamily="2" charset="2"/>
                        <a:buChar char="§"/>
                      </a:pPr>
                      <a:r>
                        <a:rPr lang="es-MX" sz="1200" dirty="0" smtClean="0"/>
                        <a:t>Reuniones de formación</a:t>
                      </a:r>
                    </a:p>
                    <a:p>
                      <a:pPr>
                        <a:buFont typeface="Wingdings" pitchFamily="2" charset="2"/>
                        <a:buNone/>
                      </a:pPr>
                      <a:r>
                        <a:rPr lang="es-MX" sz="1200" baseline="0" dirty="0" smtClean="0"/>
                        <a:t>   </a:t>
                      </a:r>
                      <a:r>
                        <a:rPr lang="es-MX" sz="1200" dirty="0" smtClean="0"/>
                        <a:t>de  colectivos regionales </a:t>
                      </a:r>
                    </a:p>
                    <a:p>
                      <a:pPr>
                        <a:buFont typeface="Wingdings" pitchFamily="2" charset="2"/>
                        <a:buNone/>
                      </a:pPr>
                      <a:r>
                        <a:rPr lang="es-MX" sz="1200" baseline="0" dirty="0" smtClean="0"/>
                        <a:t>   </a:t>
                      </a:r>
                      <a:r>
                        <a:rPr lang="es-MX" sz="1200" dirty="0" smtClean="0"/>
                        <a:t>donde participan los</a:t>
                      </a:r>
                    </a:p>
                    <a:p>
                      <a:pPr>
                        <a:buFont typeface="Wingdings" pitchFamily="2" charset="2"/>
                        <a:buNone/>
                      </a:pPr>
                      <a:r>
                        <a:rPr lang="es-MX" sz="1200" baseline="0" dirty="0" smtClean="0"/>
                        <a:t>   </a:t>
                      </a:r>
                      <a:r>
                        <a:rPr lang="es-MX" sz="1200" dirty="0" smtClean="0"/>
                        <a:t>docentes de escuelas</a:t>
                      </a:r>
                    </a:p>
                    <a:p>
                      <a:pPr>
                        <a:buFont typeface="Wingdings" pitchFamily="2" charset="2"/>
                        <a:buNone/>
                      </a:pPr>
                      <a:r>
                        <a:rPr lang="es-MX" sz="1200" baseline="0" dirty="0" smtClean="0"/>
                        <a:t>   </a:t>
                      </a:r>
                      <a:r>
                        <a:rPr lang="es-MX" sz="1200" dirty="0" smtClean="0"/>
                        <a:t>Multigrado.</a:t>
                      </a:r>
                    </a:p>
                    <a:p>
                      <a:pPr>
                        <a:buFont typeface="Wingdings" pitchFamily="2" charset="2"/>
                        <a:buNone/>
                      </a:pPr>
                      <a:endParaRPr lang="es-MX" sz="1200" dirty="0" smtClean="0"/>
                    </a:p>
                    <a:p>
                      <a:pPr>
                        <a:buFont typeface="Wingdings" pitchFamily="2" charset="2"/>
                        <a:buChar char="§"/>
                      </a:pPr>
                      <a:r>
                        <a:rPr lang="es-MX" sz="1200" dirty="0" smtClean="0"/>
                        <a:t> Visitas de</a:t>
                      </a:r>
                    </a:p>
                    <a:p>
                      <a:pPr>
                        <a:buFont typeface="Wingdings" pitchFamily="2" charset="2"/>
                        <a:buNone/>
                      </a:pPr>
                      <a:r>
                        <a:rPr lang="es-MX" sz="1200" baseline="0" dirty="0" smtClean="0"/>
                        <a:t>   </a:t>
                      </a:r>
                      <a:r>
                        <a:rPr lang="es-MX" sz="1200" dirty="0" smtClean="0"/>
                        <a:t>acompañamiento,</a:t>
                      </a:r>
                    </a:p>
                    <a:p>
                      <a:pPr>
                        <a:buFont typeface="Wingdings" pitchFamily="2" charset="2"/>
                        <a:buNone/>
                      </a:pPr>
                      <a:r>
                        <a:rPr lang="es-MX" sz="1200" baseline="0" dirty="0" smtClean="0"/>
                        <a:t>   </a:t>
                      </a:r>
                      <a:r>
                        <a:rPr lang="es-MX" sz="1200" dirty="0" smtClean="0"/>
                        <a:t>seguimiento y evaluación</a:t>
                      </a:r>
                    </a:p>
                    <a:p>
                      <a:pPr>
                        <a:buFont typeface="Wingdings" pitchFamily="2" charset="2"/>
                        <a:buNone/>
                      </a:pPr>
                      <a:r>
                        <a:rPr lang="es-MX" sz="1200" baseline="0" dirty="0" smtClean="0"/>
                        <a:t>   </a:t>
                      </a:r>
                      <a:r>
                        <a:rPr lang="es-MX" sz="1200" dirty="0" smtClean="0"/>
                        <a:t>académica a los centros</a:t>
                      </a:r>
                    </a:p>
                    <a:p>
                      <a:pPr>
                        <a:buFont typeface="Wingdings" pitchFamily="2" charset="2"/>
                        <a:buNone/>
                      </a:pPr>
                      <a:r>
                        <a:rPr lang="es-MX" sz="1200" baseline="0" dirty="0" smtClean="0"/>
                        <a:t>   </a:t>
                      </a:r>
                      <a:r>
                        <a:rPr lang="es-MX" sz="1200" dirty="0" smtClean="0"/>
                        <a:t>de trabajo.</a:t>
                      </a:r>
                      <a:endParaRPr lang="es-ES" sz="1200" baseline="0" dirty="0" smtClean="0"/>
                    </a:p>
                  </a:txBody>
                  <a:tcPr/>
                </a:tc>
              </a:tr>
            </a:tbl>
          </a:graphicData>
        </a:graphic>
      </p:graphicFrame>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0"/>
            <a:ext cx="8229600" cy="1071546"/>
          </a:xfrm>
        </p:spPr>
        <p:txBody>
          <a:bodyPr>
            <a:normAutofit/>
            <a:scene3d>
              <a:camera prst="orthographicFront"/>
              <a:lightRig rig="soft" dir="t">
                <a:rot lat="0" lon="0" rev="16800000"/>
              </a:lightRig>
            </a:scene3d>
            <a:sp3d extrusionH="57150" prstMaterial="softEdge">
              <a:bevelT w="38100" h="38100" prst="angle"/>
            </a:sp3d>
          </a:bodyPr>
          <a:lstStyle/>
          <a:p>
            <a:pPr algn="ctr"/>
            <a:r>
              <a:rPr lang="es-MX" b="0" dirty="0" smtClean="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rPr>
              <a:t>ENCICLOMEDIA</a:t>
            </a:r>
            <a:endParaRPr lang="es-ES" b="0" dirty="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endParaRPr>
          </a:p>
        </p:txBody>
      </p:sp>
      <p:graphicFrame>
        <p:nvGraphicFramePr>
          <p:cNvPr id="4" name="3 Marcador de contenido"/>
          <p:cNvGraphicFramePr>
            <a:graphicFrameLocks noGrp="1"/>
          </p:cNvGraphicFramePr>
          <p:nvPr>
            <p:ph idx="1"/>
          </p:nvPr>
        </p:nvGraphicFramePr>
        <p:xfrm>
          <a:off x="0" y="1000108"/>
          <a:ext cx="9072594" cy="7570380"/>
        </p:xfrm>
        <a:graphic>
          <a:graphicData uri="http://schemas.openxmlformats.org/drawingml/2006/table">
            <a:tbl>
              <a:tblPr firstRow="1" bandRow="1">
                <a:tableStyleId>{00A15C55-8517-42AA-B614-E9B94910E393}</a:tableStyleId>
              </a:tblPr>
              <a:tblGrid>
                <a:gridCol w="2714612"/>
                <a:gridCol w="4378397"/>
                <a:gridCol w="1979585"/>
              </a:tblGrid>
              <a:tr h="712380">
                <a:tc>
                  <a:txBody>
                    <a:bodyPr/>
                    <a:lstStyle/>
                    <a:p>
                      <a:r>
                        <a:rPr lang="es-ES" sz="1200" dirty="0" smtClean="0"/>
                        <a:t>ACCIONES</a:t>
                      </a:r>
                      <a:endParaRPr lang="es-ES" sz="1200" dirty="0"/>
                    </a:p>
                  </a:txBody>
                  <a:tcPr/>
                </a:tc>
                <a:tc>
                  <a:txBody>
                    <a:bodyPr/>
                    <a:lstStyle/>
                    <a:p>
                      <a:r>
                        <a:rPr lang="es-ES" sz="1200" dirty="0" smtClean="0"/>
                        <a:t>PROPÓSITOS:</a:t>
                      </a:r>
                      <a:endParaRPr lang="es-ES" sz="1200" dirty="0"/>
                    </a:p>
                  </a:txBody>
                  <a:tcPr/>
                </a:tc>
                <a:tc>
                  <a:txBody>
                    <a:bodyPr/>
                    <a:lstStyle/>
                    <a:p>
                      <a:r>
                        <a:rPr lang="es-ES" sz="1200" dirty="0" smtClean="0"/>
                        <a:t>ÁREA</a:t>
                      </a:r>
                      <a:r>
                        <a:rPr lang="es-ES" sz="1200" baseline="0" dirty="0" smtClean="0"/>
                        <a:t> DE MEJORA EN EL CENTRO EDUCATIVO</a:t>
                      </a:r>
                      <a:endParaRPr lang="es-ES" sz="1200" dirty="0"/>
                    </a:p>
                  </a:txBody>
                  <a:tcPr/>
                </a:tc>
              </a:tr>
              <a:tr h="5145512">
                <a:tc>
                  <a:txBody>
                    <a:bodyPr/>
                    <a:lstStyle/>
                    <a:p>
                      <a:pPr algn="just" eaLnBrk="1" hangingPunct="1">
                        <a:lnSpc>
                          <a:spcPct val="90000"/>
                        </a:lnSpc>
                      </a:pPr>
                      <a:endParaRPr lang="es-ES" sz="1200" dirty="0" smtClean="0"/>
                    </a:p>
                    <a:p>
                      <a:pPr algn="just" eaLnBrk="1" hangingPunct="1">
                        <a:lnSpc>
                          <a:spcPct val="90000"/>
                        </a:lnSpc>
                        <a:buFont typeface="Wingdings" pitchFamily="2" charset="2"/>
                        <a:buChar char="Ø"/>
                      </a:pPr>
                      <a:r>
                        <a:rPr lang="es-ES" sz="1200" dirty="0" smtClean="0"/>
                        <a:t>Apoyar la labor docente en el aula,</a:t>
                      </a:r>
                    </a:p>
                    <a:p>
                      <a:pPr algn="just" eaLnBrk="1" hangingPunct="1">
                        <a:lnSpc>
                          <a:spcPct val="90000"/>
                        </a:lnSpc>
                        <a:buFont typeface="Wingdings" pitchFamily="2" charset="2"/>
                        <a:buNone/>
                      </a:pPr>
                      <a:r>
                        <a:rPr lang="es-ES" sz="1200" baseline="0" dirty="0" smtClean="0"/>
                        <a:t>   </a:t>
                      </a:r>
                      <a:r>
                        <a:rPr lang="es-ES" sz="1200" dirty="0" smtClean="0"/>
                        <a:t>incorporando múltiples materiales</a:t>
                      </a:r>
                    </a:p>
                    <a:p>
                      <a:pPr algn="just" eaLnBrk="1" hangingPunct="1">
                        <a:lnSpc>
                          <a:spcPct val="90000"/>
                        </a:lnSpc>
                        <a:buFont typeface="Wingdings" pitchFamily="2" charset="2"/>
                        <a:buNone/>
                      </a:pPr>
                      <a:r>
                        <a:rPr lang="es-ES" sz="1200" baseline="0" dirty="0" smtClean="0"/>
                        <a:t>   </a:t>
                      </a:r>
                      <a:r>
                        <a:rPr lang="es-ES" sz="1200" dirty="0" smtClean="0"/>
                        <a:t>educativos que interactúan en la</a:t>
                      </a:r>
                    </a:p>
                    <a:p>
                      <a:pPr algn="just" eaLnBrk="1" hangingPunct="1">
                        <a:lnSpc>
                          <a:spcPct val="90000"/>
                        </a:lnSpc>
                        <a:buFont typeface="Wingdings" pitchFamily="2" charset="2"/>
                        <a:buNone/>
                      </a:pPr>
                      <a:r>
                        <a:rPr lang="es-ES" sz="1200" baseline="0" dirty="0" smtClean="0"/>
                        <a:t>   </a:t>
                      </a:r>
                      <a:r>
                        <a:rPr lang="es-ES" sz="1200" dirty="0" smtClean="0"/>
                        <a:t>construcción del conocimiento del</a:t>
                      </a:r>
                    </a:p>
                    <a:p>
                      <a:pPr algn="just" eaLnBrk="1" hangingPunct="1">
                        <a:lnSpc>
                          <a:spcPct val="90000"/>
                        </a:lnSpc>
                        <a:buFont typeface="Wingdings" pitchFamily="2" charset="2"/>
                        <a:buNone/>
                      </a:pPr>
                      <a:r>
                        <a:rPr lang="es-ES" sz="1200" baseline="0" dirty="0" smtClean="0"/>
                        <a:t>   </a:t>
                      </a:r>
                      <a:r>
                        <a:rPr lang="es-ES" sz="1200" dirty="0" smtClean="0"/>
                        <a:t>alumno.</a:t>
                      </a:r>
                    </a:p>
                    <a:p>
                      <a:pPr algn="just" eaLnBrk="1" hangingPunct="1">
                        <a:lnSpc>
                          <a:spcPct val="90000"/>
                        </a:lnSpc>
                        <a:buFont typeface="Wingdings" pitchFamily="2" charset="2"/>
                        <a:buNone/>
                      </a:pPr>
                      <a:r>
                        <a:rPr lang="es-ES" sz="1200" dirty="0" smtClean="0"/>
                        <a:t> </a:t>
                      </a:r>
                    </a:p>
                    <a:p>
                      <a:pPr algn="just" eaLnBrk="1" hangingPunct="1">
                        <a:lnSpc>
                          <a:spcPct val="90000"/>
                        </a:lnSpc>
                        <a:buFont typeface="Wingdings" pitchFamily="2" charset="2"/>
                        <a:buChar char="Ø"/>
                      </a:pPr>
                      <a:r>
                        <a:rPr lang="es-ES" sz="1200" dirty="0" smtClean="0"/>
                        <a:t>Sugerencias y apoyos para que los</a:t>
                      </a:r>
                    </a:p>
                    <a:p>
                      <a:pPr algn="just" eaLnBrk="1" hangingPunct="1">
                        <a:lnSpc>
                          <a:spcPct val="90000"/>
                        </a:lnSpc>
                        <a:buFont typeface="Wingdings" pitchFamily="2" charset="2"/>
                        <a:buNone/>
                      </a:pPr>
                      <a:r>
                        <a:rPr lang="es-ES" sz="1200" baseline="0" dirty="0" smtClean="0"/>
                        <a:t>    </a:t>
                      </a:r>
                      <a:r>
                        <a:rPr lang="es-ES" sz="1200" dirty="0" smtClean="0"/>
                        <a:t>maestro puedan planear y diseñar</a:t>
                      </a:r>
                    </a:p>
                    <a:p>
                      <a:pPr algn="just" eaLnBrk="1" hangingPunct="1">
                        <a:lnSpc>
                          <a:spcPct val="90000"/>
                        </a:lnSpc>
                        <a:buFont typeface="Wingdings" pitchFamily="2" charset="2"/>
                        <a:buNone/>
                      </a:pPr>
                      <a:r>
                        <a:rPr lang="es-ES" sz="1200" baseline="0" dirty="0" smtClean="0"/>
                        <a:t>   </a:t>
                      </a:r>
                      <a:r>
                        <a:rPr lang="es-ES" sz="1200" dirty="0" smtClean="0"/>
                        <a:t>sus clases con los recursos que ahora</a:t>
                      </a:r>
                    </a:p>
                    <a:p>
                      <a:pPr algn="just" eaLnBrk="1" hangingPunct="1">
                        <a:lnSpc>
                          <a:spcPct val="90000"/>
                        </a:lnSpc>
                        <a:buFont typeface="Wingdings" pitchFamily="2" charset="2"/>
                        <a:buNone/>
                      </a:pPr>
                      <a:r>
                        <a:rPr lang="es-ES" sz="1200" baseline="0" dirty="0" smtClean="0"/>
                        <a:t>   </a:t>
                      </a:r>
                      <a:r>
                        <a:rPr lang="es-ES" sz="1200" dirty="0" smtClean="0"/>
                        <a:t>dispone.</a:t>
                      </a:r>
                    </a:p>
                    <a:p>
                      <a:pPr algn="just" eaLnBrk="1" hangingPunct="1">
                        <a:lnSpc>
                          <a:spcPct val="90000"/>
                        </a:lnSpc>
                        <a:buFont typeface="Wingdings" pitchFamily="2" charset="2"/>
                        <a:buNone/>
                      </a:pPr>
                      <a:endParaRPr lang="es-ES" sz="1200" dirty="0" smtClean="0"/>
                    </a:p>
                    <a:p>
                      <a:pPr algn="just" eaLnBrk="1" hangingPunct="1">
                        <a:lnSpc>
                          <a:spcPct val="90000"/>
                        </a:lnSpc>
                      </a:pPr>
                      <a:r>
                        <a:rPr lang="es-ES" sz="1200" dirty="0" smtClean="0"/>
                        <a:t>-Incluye la versión digitalizada de:</a:t>
                      </a:r>
                    </a:p>
                    <a:p>
                      <a:pPr algn="just" eaLnBrk="1" hangingPunct="1">
                        <a:lnSpc>
                          <a:spcPct val="90000"/>
                        </a:lnSpc>
                      </a:pPr>
                      <a:endParaRPr lang="es-ES" sz="1200" dirty="0" smtClean="0"/>
                    </a:p>
                    <a:p>
                      <a:pPr lvl="1" algn="just" eaLnBrk="1" hangingPunct="1">
                        <a:lnSpc>
                          <a:spcPct val="90000"/>
                        </a:lnSpc>
                      </a:pPr>
                      <a:r>
                        <a:rPr lang="es-ES" sz="1200" dirty="0" smtClean="0"/>
                        <a:t>-Plan y Programas de estudio.</a:t>
                      </a:r>
                    </a:p>
                    <a:p>
                      <a:pPr lvl="1" algn="just" eaLnBrk="1" hangingPunct="1">
                        <a:lnSpc>
                          <a:spcPct val="90000"/>
                        </a:lnSpc>
                      </a:pPr>
                      <a:endParaRPr lang="es-ES" sz="1200" dirty="0" smtClean="0"/>
                    </a:p>
                    <a:p>
                      <a:pPr lvl="1" algn="just" eaLnBrk="1" hangingPunct="1">
                        <a:lnSpc>
                          <a:spcPct val="90000"/>
                        </a:lnSpc>
                      </a:pPr>
                      <a:r>
                        <a:rPr lang="es-ES" sz="1200" dirty="0" smtClean="0"/>
                        <a:t>-Libros para el maestro.</a:t>
                      </a:r>
                    </a:p>
                    <a:p>
                      <a:pPr lvl="1" algn="just" eaLnBrk="1" hangingPunct="1">
                        <a:lnSpc>
                          <a:spcPct val="90000"/>
                        </a:lnSpc>
                      </a:pPr>
                      <a:endParaRPr lang="es-ES" sz="1200" dirty="0" smtClean="0"/>
                    </a:p>
                    <a:p>
                      <a:pPr lvl="1" algn="just" eaLnBrk="1" hangingPunct="1">
                        <a:lnSpc>
                          <a:spcPct val="90000"/>
                        </a:lnSpc>
                      </a:pPr>
                      <a:r>
                        <a:rPr lang="es-ES" sz="1200" dirty="0" smtClean="0"/>
                        <a:t>-Avances programáticos.</a:t>
                      </a:r>
                    </a:p>
                    <a:p>
                      <a:pPr lvl="1" algn="just" eaLnBrk="1" hangingPunct="1">
                        <a:lnSpc>
                          <a:spcPct val="90000"/>
                        </a:lnSpc>
                      </a:pPr>
                      <a:endParaRPr lang="es-ES" sz="1200" dirty="0" smtClean="0"/>
                    </a:p>
                    <a:p>
                      <a:pPr lvl="1" algn="just" eaLnBrk="1" hangingPunct="1">
                        <a:lnSpc>
                          <a:spcPct val="90000"/>
                        </a:lnSpc>
                      </a:pPr>
                      <a:r>
                        <a:rPr lang="es-ES" sz="1200" dirty="0" smtClean="0"/>
                        <a:t>-Ficheros, así como cursos y</a:t>
                      </a:r>
                    </a:p>
                    <a:p>
                      <a:pPr lvl="1" algn="just" eaLnBrk="1" hangingPunct="1">
                        <a:lnSpc>
                          <a:spcPct val="90000"/>
                        </a:lnSpc>
                      </a:pPr>
                      <a:r>
                        <a:rPr lang="es-ES" sz="1200" baseline="0" dirty="0" smtClean="0"/>
                        <a:t>  </a:t>
                      </a:r>
                      <a:r>
                        <a:rPr lang="es-ES" sz="1200" dirty="0" smtClean="0"/>
                        <a:t>talleres para el desarrollo</a:t>
                      </a:r>
                    </a:p>
                    <a:p>
                      <a:pPr lvl="1" algn="just" eaLnBrk="1" hangingPunct="1">
                        <a:lnSpc>
                          <a:spcPct val="90000"/>
                        </a:lnSpc>
                      </a:pPr>
                      <a:r>
                        <a:rPr lang="es-ES" sz="1200" baseline="0" dirty="0" smtClean="0"/>
                        <a:t>  </a:t>
                      </a:r>
                      <a:r>
                        <a:rPr lang="es-ES" sz="1200" dirty="0" smtClean="0"/>
                        <a:t>profesional.</a:t>
                      </a:r>
                    </a:p>
                    <a:p>
                      <a:pPr lvl="1" algn="just" eaLnBrk="1" hangingPunct="1">
                        <a:lnSpc>
                          <a:spcPct val="90000"/>
                        </a:lnSpc>
                      </a:pPr>
                      <a:endParaRPr lang="es-ES" sz="1200" dirty="0" smtClean="0"/>
                    </a:p>
                    <a:p>
                      <a:pPr lvl="1" algn="l" eaLnBrk="1" hangingPunct="1">
                        <a:lnSpc>
                          <a:spcPct val="90000"/>
                        </a:lnSpc>
                      </a:pPr>
                      <a:endParaRPr lang="es-ES" sz="1200" dirty="0" smtClean="0"/>
                    </a:p>
                    <a:p>
                      <a:pPr lvl="1" algn="just" eaLnBrk="1" hangingPunct="1">
                        <a:lnSpc>
                          <a:spcPct val="90000"/>
                        </a:lnSpc>
                      </a:pPr>
                      <a:endParaRPr lang="es-ES" sz="1200" dirty="0" smtClean="0"/>
                    </a:p>
                    <a:p>
                      <a:pPr lvl="1" algn="just" eaLnBrk="1" hangingPunct="1">
                        <a:lnSpc>
                          <a:spcPct val="90000"/>
                        </a:lnSpc>
                      </a:pPr>
                      <a:endParaRPr lang="es-ES" sz="1200" dirty="0" smtClean="0"/>
                    </a:p>
                    <a:p>
                      <a:pPr lvl="1" algn="l" eaLnBrk="1" hangingPunct="1">
                        <a:lnSpc>
                          <a:spcPct val="90000"/>
                        </a:lnSpc>
                      </a:pPr>
                      <a:endParaRPr lang="es-ES" sz="1200" dirty="0" smtClean="0"/>
                    </a:p>
                    <a:p>
                      <a:pPr lvl="1" algn="l" eaLnBrk="1" hangingPunct="1">
                        <a:lnSpc>
                          <a:spcPct val="90000"/>
                        </a:lnSpc>
                      </a:pPr>
                      <a:endParaRPr lang="es-ES" sz="1200" dirty="0" smtClean="0"/>
                    </a:p>
                    <a:p>
                      <a:pPr>
                        <a:buFont typeface="Wingdings" pitchFamily="2" charset="2"/>
                        <a:buNone/>
                      </a:pPr>
                      <a:endParaRPr lang="es-ES" sz="1200" dirty="0" smtClean="0"/>
                    </a:p>
                    <a:p>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txBody>
                  <a:tcPr/>
                </a:tc>
                <a:tc>
                  <a:txBody>
                    <a:bodyPr/>
                    <a:lstStyle/>
                    <a:p>
                      <a:pPr marL="342900" indent="-342900">
                        <a:spcBef>
                          <a:spcPct val="20000"/>
                        </a:spcBef>
                        <a:buSzPct val="85000"/>
                        <a:buFont typeface="Wingdings" pitchFamily="2" charset="2"/>
                        <a:buNone/>
                      </a:pPr>
                      <a:endParaRPr lang="es-ES" sz="1200" baseline="0" dirty="0" smtClean="0"/>
                    </a:p>
                    <a:p>
                      <a:pPr marL="342900" indent="-342900">
                        <a:spcBef>
                          <a:spcPct val="20000"/>
                        </a:spcBef>
                        <a:buSzPct val="85000"/>
                        <a:buFont typeface="Wingdings" pitchFamily="2" charset="2"/>
                        <a:buChar char="§"/>
                      </a:pPr>
                      <a:r>
                        <a:rPr lang="es-ES" sz="1200" baseline="0" dirty="0" smtClean="0"/>
                        <a:t>Apoyar </a:t>
                      </a:r>
                      <a:r>
                        <a:rPr lang="es-ES" sz="1200" dirty="0" smtClean="0"/>
                        <a:t>a los maestros y alumnos en los procesos de enseñanza y de aprendizaje que realizan en el salón de clases.</a:t>
                      </a:r>
                    </a:p>
                    <a:p>
                      <a:pPr marL="342900" indent="-342900">
                        <a:spcBef>
                          <a:spcPct val="20000"/>
                        </a:spcBef>
                        <a:buSzPct val="85000"/>
                        <a:buFont typeface="Wingdings" pitchFamily="2" charset="2"/>
                        <a:buChar char="§"/>
                      </a:pPr>
                      <a:endParaRPr lang="es-ES" sz="1200" dirty="0" smtClean="0"/>
                    </a:p>
                    <a:p>
                      <a:pPr marL="342900" indent="-342900">
                        <a:spcBef>
                          <a:spcPct val="20000"/>
                        </a:spcBef>
                        <a:buSzPct val="85000"/>
                        <a:buFont typeface="Wingdings" pitchFamily="2" charset="2"/>
                        <a:buNone/>
                      </a:pPr>
                      <a:endParaRPr lang="es-ES" sz="1200" dirty="0" smtClean="0"/>
                    </a:p>
                    <a:p>
                      <a:pPr marL="342900" indent="-342900">
                        <a:spcBef>
                          <a:spcPct val="20000"/>
                        </a:spcBef>
                        <a:buSzPct val="85000"/>
                        <a:buFont typeface="Wingdings" pitchFamily="2" charset="2"/>
                        <a:buNone/>
                      </a:pPr>
                      <a:endParaRPr lang="es-ES" sz="1200" dirty="0" smtClean="0"/>
                    </a:p>
                    <a:p>
                      <a:pPr algn="just" eaLnBrk="1" hangingPunct="1">
                        <a:lnSpc>
                          <a:spcPct val="90000"/>
                        </a:lnSpc>
                        <a:buFont typeface="Wingdings" pitchFamily="2" charset="2"/>
                        <a:buChar char="§"/>
                      </a:pPr>
                      <a:r>
                        <a:rPr lang="es-ES" sz="1200" dirty="0" smtClean="0"/>
                        <a:t>       Integrar en los libros de texto digitalizados varias ligas</a:t>
                      </a:r>
                    </a:p>
                    <a:p>
                      <a:pPr algn="just" eaLnBrk="1" hangingPunct="1">
                        <a:lnSpc>
                          <a:spcPct val="90000"/>
                        </a:lnSpc>
                        <a:buFont typeface="Wingdings" pitchFamily="2" charset="2"/>
                        <a:buNone/>
                      </a:pPr>
                      <a:r>
                        <a:rPr lang="es-ES" sz="1200" baseline="0" dirty="0" smtClean="0"/>
                        <a:t>         de </a:t>
                      </a:r>
                      <a:r>
                        <a:rPr lang="es-ES" sz="1200" dirty="0" smtClean="0"/>
                        <a:t>imágenes, ya sea fijas o en movimiento, videos, audio,</a:t>
                      </a:r>
                    </a:p>
                    <a:p>
                      <a:pPr algn="just" eaLnBrk="1" hangingPunct="1">
                        <a:lnSpc>
                          <a:spcPct val="90000"/>
                        </a:lnSpc>
                        <a:buFont typeface="Wingdings" pitchFamily="2" charset="2"/>
                        <a:buNone/>
                      </a:pPr>
                      <a:r>
                        <a:rPr lang="es-ES" sz="1200" baseline="0" dirty="0" smtClean="0"/>
                        <a:t>        </a:t>
                      </a:r>
                      <a:r>
                        <a:rPr lang="es-ES" sz="1200" dirty="0" smtClean="0"/>
                        <a:t>animaciones y mapas, así como</a:t>
                      </a:r>
                    </a:p>
                    <a:p>
                      <a:pPr algn="just" eaLnBrk="1" hangingPunct="1">
                        <a:lnSpc>
                          <a:spcPct val="90000"/>
                        </a:lnSpc>
                        <a:buFont typeface="Wingdings" pitchFamily="2" charset="2"/>
                        <a:buNone/>
                      </a:pPr>
                      <a:r>
                        <a:rPr lang="es-ES" sz="1200" dirty="0" smtClean="0"/>
                        <a:t>         a la enciclopedia Encarta y a</a:t>
                      </a:r>
                    </a:p>
                    <a:p>
                      <a:pPr algn="l" eaLnBrk="1" hangingPunct="1">
                        <a:lnSpc>
                          <a:spcPct val="90000"/>
                        </a:lnSpc>
                        <a:buFont typeface="Wingdings" pitchFamily="2" charset="2"/>
                        <a:buNone/>
                      </a:pPr>
                      <a:r>
                        <a:rPr lang="es-ES" sz="1200" baseline="0" dirty="0" smtClean="0"/>
                        <a:t>         </a:t>
                      </a:r>
                      <a:r>
                        <a:rPr lang="es-ES" sz="1200" dirty="0" smtClean="0"/>
                        <a:t>los</a:t>
                      </a:r>
                      <a:r>
                        <a:rPr lang="es-ES" sz="1200" baseline="0" dirty="0" smtClean="0"/>
                        <a:t> </a:t>
                      </a:r>
                      <a:r>
                        <a:rPr lang="es-ES" sz="1200" dirty="0" smtClean="0"/>
                        <a:t>ejercicios y actividades interactivas que</a:t>
                      </a:r>
                      <a:r>
                        <a:rPr lang="es-ES" sz="1200" baseline="0" dirty="0" smtClean="0"/>
                        <a:t>    </a:t>
                      </a:r>
                    </a:p>
                    <a:p>
                      <a:pPr algn="l" eaLnBrk="1" hangingPunct="1">
                        <a:lnSpc>
                          <a:spcPct val="90000"/>
                        </a:lnSpc>
                        <a:buFont typeface="Wingdings" pitchFamily="2" charset="2"/>
                        <a:buNone/>
                      </a:pPr>
                      <a:r>
                        <a:rPr lang="es-ES" sz="1200" baseline="0" dirty="0" smtClean="0"/>
                        <a:t>         </a:t>
                      </a:r>
                      <a:r>
                        <a:rPr lang="es-ES" sz="1200" dirty="0" smtClean="0"/>
                        <a:t>complementan</a:t>
                      </a:r>
                      <a:r>
                        <a:rPr lang="es-ES" sz="1200" baseline="0" dirty="0" smtClean="0"/>
                        <a:t> </a:t>
                      </a:r>
                      <a:r>
                        <a:rPr lang="es-ES" sz="1200" dirty="0" smtClean="0"/>
                        <a:t>el aprendizaje.</a:t>
                      </a:r>
                    </a:p>
                    <a:p>
                      <a:pPr algn="just" eaLnBrk="1" hangingPunct="1">
                        <a:lnSpc>
                          <a:spcPct val="90000"/>
                        </a:lnSpc>
                        <a:buFont typeface="Wingdings" pitchFamily="2" charset="2"/>
                        <a:buNone/>
                      </a:pPr>
                      <a:endParaRPr lang="es-ES" sz="1200" dirty="0" smtClean="0"/>
                    </a:p>
                    <a:p>
                      <a:pPr algn="just" eaLnBrk="1" hangingPunct="1">
                        <a:lnSpc>
                          <a:spcPct val="90000"/>
                        </a:lnSpc>
                        <a:buFont typeface="Wingdings" pitchFamily="2" charset="2"/>
                        <a:buNone/>
                      </a:pPr>
                      <a:endParaRPr lang="es-ES" sz="1200" dirty="0" smtClean="0"/>
                    </a:p>
                    <a:p>
                      <a:pPr algn="just" eaLnBrk="1" hangingPunct="1">
                        <a:lnSpc>
                          <a:spcPct val="90000"/>
                        </a:lnSpc>
                        <a:buFont typeface="Wingdings" pitchFamily="2" charset="2"/>
                        <a:buNone/>
                      </a:pPr>
                      <a:endParaRPr lang="es-ES" sz="1200" dirty="0" smtClean="0"/>
                    </a:p>
                    <a:p>
                      <a:pPr algn="just" eaLnBrk="1" hangingPunct="1">
                        <a:lnSpc>
                          <a:spcPct val="90000"/>
                        </a:lnSpc>
                        <a:buFont typeface="Wingdings" pitchFamily="2" charset="2"/>
                        <a:buNone/>
                      </a:pPr>
                      <a:endParaRPr lang="es-ES" sz="1200" dirty="0" smtClean="0"/>
                    </a:p>
                    <a:p>
                      <a:pPr algn="just" eaLnBrk="1" hangingPunct="1">
                        <a:lnSpc>
                          <a:spcPct val="90000"/>
                        </a:lnSpc>
                        <a:buFont typeface="Wingdings" pitchFamily="2" charset="2"/>
                        <a:buChar char="§"/>
                      </a:pPr>
                      <a:r>
                        <a:rPr lang="es-ES" sz="1200" baseline="0" dirty="0" smtClean="0"/>
                        <a:t>     R</a:t>
                      </a:r>
                      <a:r>
                        <a:rPr lang="es-ES" sz="1200" dirty="0" smtClean="0"/>
                        <a:t>ecuperar, enlaza y articular  las lecciones, los proyectos</a:t>
                      </a:r>
                    </a:p>
                    <a:p>
                      <a:pPr algn="just" eaLnBrk="1" hangingPunct="1">
                        <a:lnSpc>
                          <a:spcPct val="90000"/>
                        </a:lnSpc>
                        <a:buFont typeface="Wingdings" pitchFamily="2" charset="2"/>
                        <a:buNone/>
                      </a:pPr>
                      <a:r>
                        <a:rPr lang="es-ES" sz="1200" baseline="0" dirty="0" smtClean="0"/>
                        <a:t>      </a:t>
                      </a:r>
                      <a:r>
                        <a:rPr lang="es-ES" sz="1200" dirty="0" smtClean="0"/>
                        <a:t>que</a:t>
                      </a:r>
                      <a:r>
                        <a:rPr lang="es-ES" sz="1200" baseline="0" dirty="0" smtClean="0"/>
                        <a:t> </a:t>
                      </a:r>
                      <a:r>
                        <a:rPr lang="es-ES" sz="1200" dirty="0" smtClean="0"/>
                        <a:t>las complementan como son la Red escolar, red </a:t>
                      </a:r>
                      <a:r>
                        <a:rPr lang="es-ES" sz="1200" dirty="0" err="1" smtClean="0"/>
                        <a:t>edusat</a:t>
                      </a:r>
                      <a:r>
                        <a:rPr lang="es-ES" sz="1200" baseline="0" dirty="0" smtClean="0"/>
                        <a:t>       </a:t>
                      </a:r>
                    </a:p>
                    <a:p>
                      <a:pPr algn="just" eaLnBrk="1" hangingPunct="1">
                        <a:lnSpc>
                          <a:spcPct val="90000"/>
                        </a:lnSpc>
                        <a:buFont typeface="Wingdings" pitchFamily="2" charset="2"/>
                        <a:buNone/>
                      </a:pPr>
                      <a:r>
                        <a:rPr lang="es-ES" sz="1200" baseline="0" dirty="0" smtClean="0"/>
                        <a:t>       </a:t>
                      </a:r>
                      <a:r>
                        <a:rPr lang="es-ES" sz="1200" dirty="0" smtClean="0"/>
                        <a:t>y</a:t>
                      </a:r>
                      <a:r>
                        <a:rPr lang="es-ES" sz="1200" baseline="0" dirty="0" smtClean="0"/>
                        <a:t> </a:t>
                      </a:r>
                      <a:r>
                        <a:rPr lang="es-ES" sz="1200" dirty="0" err="1" smtClean="0"/>
                        <a:t>Sepiensa</a:t>
                      </a:r>
                      <a:r>
                        <a:rPr lang="es-ES" sz="1200" dirty="0" smtClean="0"/>
                        <a:t>. </a:t>
                      </a:r>
                    </a:p>
                    <a:p>
                      <a:pPr marL="342900" indent="-342900">
                        <a:spcBef>
                          <a:spcPct val="20000"/>
                        </a:spcBef>
                        <a:buSzPct val="85000"/>
                        <a:buFont typeface="Wingdings" pitchFamily="2" charset="2"/>
                        <a:buNone/>
                      </a:pPr>
                      <a:r>
                        <a:rPr lang="es-ES" sz="1200" baseline="0" dirty="0" smtClean="0"/>
                        <a:t> </a:t>
                      </a:r>
                    </a:p>
                  </a:txBody>
                  <a:tcPr/>
                </a:tc>
                <a:tc>
                  <a:txBody>
                    <a:bodyPr/>
                    <a:lstStyle/>
                    <a:p>
                      <a:endParaRPr lang="es-ES" sz="1200" baseline="0" dirty="0" smtClean="0"/>
                    </a:p>
                    <a:p>
                      <a:pPr>
                        <a:buFont typeface="Wingdings" pitchFamily="2" charset="2"/>
                        <a:buChar char="§"/>
                      </a:pPr>
                      <a:r>
                        <a:rPr lang="es-ES" sz="1200" baseline="0" dirty="0" smtClean="0"/>
                        <a:t>Implementar actividades</a:t>
                      </a:r>
                    </a:p>
                    <a:p>
                      <a:pPr>
                        <a:buFont typeface="Wingdings" pitchFamily="2" charset="2"/>
                        <a:buNone/>
                      </a:pPr>
                      <a:r>
                        <a:rPr lang="es-ES" sz="1200" baseline="0" dirty="0" smtClean="0"/>
                        <a:t>   interactivas  a través del</a:t>
                      </a:r>
                    </a:p>
                    <a:p>
                      <a:pPr>
                        <a:buFont typeface="Wingdings" pitchFamily="2" charset="2"/>
                        <a:buNone/>
                      </a:pPr>
                      <a:r>
                        <a:rPr lang="es-ES" sz="1200" baseline="0" dirty="0" smtClean="0"/>
                        <a:t>   pintaron.</a:t>
                      </a:r>
                    </a:p>
                    <a:p>
                      <a:pPr>
                        <a:buFont typeface="Wingdings" pitchFamily="2" charset="2"/>
                        <a:buChar char="§"/>
                      </a:pPr>
                      <a:r>
                        <a:rPr lang="es-ES" sz="1200" baseline="0" dirty="0" smtClean="0"/>
                        <a:t>Interactúa el niño  a través</a:t>
                      </a:r>
                    </a:p>
                    <a:p>
                      <a:pPr>
                        <a:buFont typeface="Wingdings" pitchFamily="2" charset="2"/>
                        <a:buNone/>
                      </a:pPr>
                      <a:r>
                        <a:rPr lang="es-ES" sz="1200" baseline="0" dirty="0" smtClean="0"/>
                        <a:t>  de visitas virtuales.</a:t>
                      </a:r>
                    </a:p>
                    <a:p>
                      <a:pPr>
                        <a:buFont typeface="Wingdings" pitchFamily="2" charset="2"/>
                        <a:buChar char="§"/>
                      </a:pPr>
                      <a:r>
                        <a:rPr lang="es-ES" sz="1200" baseline="0" dirty="0" smtClean="0"/>
                        <a:t>Realizan  y crean</a:t>
                      </a:r>
                    </a:p>
                    <a:p>
                      <a:pPr>
                        <a:buFont typeface="Wingdings" pitchFamily="2" charset="2"/>
                        <a:buNone/>
                      </a:pPr>
                      <a:r>
                        <a:rPr lang="es-ES" sz="1200" baseline="0" dirty="0" smtClean="0"/>
                        <a:t>   animaciones  para</a:t>
                      </a:r>
                    </a:p>
                    <a:p>
                      <a:pPr>
                        <a:buFont typeface="Wingdings" pitchFamily="2" charset="2"/>
                        <a:buNone/>
                      </a:pPr>
                      <a:r>
                        <a:rPr lang="es-ES" sz="1200" baseline="0" dirty="0" smtClean="0"/>
                        <a:t>   exponer temas.  </a:t>
                      </a:r>
                    </a:p>
                    <a:p>
                      <a:pPr>
                        <a:buFont typeface="Wingdings" pitchFamily="2" charset="2"/>
                        <a:buChar char="§"/>
                      </a:pPr>
                      <a:r>
                        <a:rPr lang="es-ES" sz="1200" baseline="0" dirty="0" smtClean="0"/>
                        <a:t>Desarrolla su  </a:t>
                      </a:r>
                    </a:p>
                    <a:p>
                      <a:pPr>
                        <a:buFont typeface="Wingdings" pitchFamily="2" charset="2"/>
                        <a:buNone/>
                      </a:pPr>
                      <a:r>
                        <a:rPr lang="es-ES" sz="1200" baseline="0" dirty="0" smtClean="0"/>
                        <a:t>   creatividad ,</a:t>
                      </a:r>
                    </a:p>
                    <a:p>
                      <a:pPr>
                        <a:buFont typeface="Wingdings" pitchFamily="2" charset="2"/>
                        <a:buNone/>
                      </a:pPr>
                      <a:r>
                        <a:rPr lang="es-ES" sz="1200" baseline="0" dirty="0" smtClean="0"/>
                        <a:t>   fortalece  las</a:t>
                      </a:r>
                    </a:p>
                    <a:p>
                      <a:pPr>
                        <a:buFont typeface="Wingdings" pitchFamily="2" charset="2"/>
                        <a:buNone/>
                      </a:pPr>
                      <a:r>
                        <a:rPr lang="es-ES" sz="1200" baseline="0" dirty="0" smtClean="0"/>
                        <a:t>   competencias </a:t>
                      </a:r>
                    </a:p>
                    <a:p>
                      <a:pPr>
                        <a:buFont typeface="Wingdings" pitchFamily="2" charset="2"/>
                        <a:buNone/>
                      </a:pPr>
                      <a:r>
                        <a:rPr lang="es-ES" sz="1200" baseline="0" dirty="0" smtClean="0"/>
                        <a:t>   comunicativas </a:t>
                      </a:r>
                    </a:p>
                    <a:p>
                      <a:pPr>
                        <a:buFont typeface="Wingdings" pitchFamily="2" charset="2"/>
                        <a:buNone/>
                      </a:pPr>
                      <a:r>
                        <a:rPr lang="es-ES" sz="1200" baseline="0" dirty="0" smtClean="0"/>
                        <a:t>    a través de Videos y clip</a:t>
                      </a:r>
                    </a:p>
                    <a:p>
                      <a:pPr>
                        <a:buFont typeface="Wingdings" pitchFamily="2" charset="2"/>
                        <a:buNone/>
                      </a:pPr>
                      <a:r>
                        <a:rPr lang="es-ES" sz="1200" baseline="0" dirty="0" smtClean="0"/>
                        <a:t>    de películas ,</a:t>
                      </a:r>
                    </a:p>
                    <a:p>
                      <a:pPr>
                        <a:buFont typeface="Wingdings" pitchFamily="2" charset="2"/>
                        <a:buNone/>
                      </a:pPr>
                      <a:endParaRPr lang="es-ES" sz="1200" baseline="0" dirty="0" smtClean="0"/>
                    </a:p>
                  </a:txBody>
                  <a:tcPr/>
                </a:tc>
              </a:tr>
            </a:tbl>
          </a:graphicData>
        </a:graphic>
      </p:graphicFrame>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3 Marcador de contenido"/>
          <p:cNvGraphicFramePr>
            <a:graphicFrameLocks noGrp="1"/>
          </p:cNvGraphicFramePr>
          <p:nvPr>
            <p:ph idx="1"/>
          </p:nvPr>
        </p:nvGraphicFramePr>
        <p:xfrm>
          <a:off x="0" y="1000108"/>
          <a:ext cx="9072594" cy="5857892"/>
        </p:xfrm>
        <a:graphic>
          <a:graphicData uri="http://schemas.openxmlformats.org/drawingml/2006/table">
            <a:tbl>
              <a:tblPr firstRow="1" bandRow="1">
                <a:tableStyleId>{00A15C55-8517-42AA-B614-E9B94910E393}</a:tableStyleId>
              </a:tblPr>
              <a:tblGrid>
                <a:gridCol w="2714612"/>
                <a:gridCol w="4378397"/>
                <a:gridCol w="1979585"/>
              </a:tblGrid>
              <a:tr h="712380">
                <a:tc>
                  <a:txBody>
                    <a:bodyPr/>
                    <a:lstStyle/>
                    <a:p>
                      <a:r>
                        <a:rPr lang="es-ES" sz="1200" dirty="0" smtClean="0"/>
                        <a:t>ACCIONES</a:t>
                      </a:r>
                      <a:endParaRPr lang="es-ES" sz="1200" dirty="0"/>
                    </a:p>
                  </a:txBody>
                  <a:tcPr/>
                </a:tc>
                <a:tc>
                  <a:txBody>
                    <a:bodyPr/>
                    <a:lstStyle/>
                    <a:p>
                      <a:r>
                        <a:rPr lang="es-ES" sz="1200" dirty="0" smtClean="0"/>
                        <a:t>PROPÓSITOS:</a:t>
                      </a:r>
                      <a:endParaRPr lang="es-ES" sz="1200" dirty="0"/>
                    </a:p>
                  </a:txBody>
                  <a:tcPr/>
                </a:tc>
                <a:tc>
                  <a:txBody>
                    <a:bodyPr/>
                    <a:lstStyle/>
                    <a:p>
                      <a:r>
                        <a:rPr lang="es-ES" sz="1200" dirty="0" smtClean="0"/>
                        <a:t>ÁREA</a:t>
                      </a:r>
                      <a:r>
                        <a:rPr lang="es-ES" sz="1200" baseline="0" dirty="0" smtClean="0"/>
                        <a:t> DE MEJORA EN EL CENTRO EDUCATIVO</a:t>
                      </a:r>
                      <a:endParaRPr lang="es-ES" sz="1200" dirty="0"/>
                    </a:p>
                  </a:txBody>
                  <a:tcPr/>
                </a:tc>
              </a:tr>
              <a:tr h="5145512">
                <a:tc>
                  <a:txBody>
                    <a:bodyPr/>
                    <a:lstStyle/>
                    <a:p>
                      <a:pPr>
                        <a:buFont typeface="Arial" pitchFamily="34" charset="0"/>
                        <a:buChar char="•"/>
                      </a:pPr>
                      <a:endParaRPr lang="es-ES" sz="1200" b="0" dirty="0" smtClean="0">
                        <a:latin typeface="+mn-lt"/>
                      </a:endParaRPr>
                    </a:p>
                    <a:p>
                      <a:pPr>
                        <a:buFont typeface="Arial" pitchFamily="34" charset="0"/>
                        <a:buChar char="•"/>
                      </a:pPr>
                      <a:r>
                        <a:rPr kumimoji="0" lang="es-MX" sz="1200" kern="1200" baseline="0" dirty="0" smtClean="0">
                          <a:solidFill>
                            <a:schemeClr val="dk1"/>
                          </a:solidFill>
                          <a:latin typeface="+mn-lt"/>
                          <a:ea typeface="+mn-ea"/>
                          <a:cs typeface="+mn-cs"/>
                        </a:rPr>
                        <a:t>Estar tanto la escuela como el profesor dados de alta en el programa de RED ESCOLAR y tener cuenta de correo electrónico. </a:t>
                      </a:r>
                    </a:p>
                    <a:p>
                      <a:pPr>
                        <a:buFont typeface="Arial" pitchFamily="34" charset="0"/>
                        <a:buChar char="•"/>
                      </a:pPr>
                      <a:r>
                        <a:rPr kumimoji="0" lang="es-MX" sz="1200" kern="1200" baseline="0" dirty="0" smtClean="0">
                          <a:solidFill>
                            <a:schemeClr val="dk1"/>
                          </a:solidFill>
                          <a:latin typeface="+mn-lt"/>
                          <a:ea typeface="+mn-ea"/>
                          <a:cs typeface="+mn-cs"/>
                        </a:rPr>
                        <a:t>Generar las oportunidades necesarias para facilitar el acceso a la información y recursos educativos, mediante una cultura informática para promover, producir y utilizar herramientas que permitan intercomunicar puntos distantes par el intercambio de información. 	</a:t>
                      </a:r>
                    </a:p>
                    <a:p>
                      <a:pPr>
                        <a:buFont typeface="Arial" pitchFamily="34" charset="0"/>
                        <a:buChar char="•"/>
                      </a:pPr>
                      <a:endParaRPr lang="es-ES" sz="1200" b="0" dirty="0" smtClean="0">
                        <a:latin typeface="+mn-lt"/>
                      </a:endParaRPr>
                    </a:p>
                    <a:p>
                      <a:pPr>
                        <a:buFont typeface="Arial" pitchFamily="34" charset="0"/>
                        <a:buChar char="•"/>
                      </a:pPr>
                      <a:endParaRPr lang="es-ES" sz="1200" b="0" dirty="0" smtClean="0">
                        <a:latin typeface="+mn-lt"/>
                      </a:endParaRPr>
                    </a:p>
                    <a:p>
                      <a:pPr>
                        <a:buFont typeface="Arial" pitchFamily="34" charset="0"/>
                        <a:buChar char="•"/>
                      </a:pPr>
                      <a:endParaRPr lang="es-ES" sz="1200" b="0" dirty="0" smtClean="0">
                        <a:latin typeface="+mn-lt"/>
                      </a:endParaRPr>
                    </a:p>
                    <a:p>
                      <a:pPr>
                        <a:buFont typeface="Arial" pitchFamily="34" charset="0"/>
                        <a:buChar char="•"/>
                      </a:pPr>
                      <a:endParaRPr lang="es-ES" sz="1200" b="0" dirty="0" smtClean="0">
                        <a:latin typeface="+mn-lt"/>
                      </a:endParaRPr>
                    </a:p>
                    <a:p>
                      <a:pPr>
                        <a:buFont typeface="Arial" pitchFamily="34" charset="0"/>
                        <a:buChar char="•"/>
                      </a:pPr>
                      <a:endParaRPr lang="es-ES" sz="1200" b="0" dirty="0" smtClean="0">
                        <a:latin typeface="+mn-lt"/>
                      </a:endParaRPr>
                    </a:p>
                    <a:p>
                      <a:pPr>
                        <a:buFont typeface="Arial" pitchFamily="34" charset="0"/>
                        <a:buChar char="•"/>
                      </a:pPr>
                      <a:endParaRPr lang="es-ES" sz="1200" b="0" dirty="0" smtClean="0">
                        <a:latin typeface="+mn-lt"/>
                      </a:endParaRPr>
                    </a:p>
                    <a:p>
                      <a:pPr>
                        <a:buFont typeface="Arial" pitchFamily="34" charset="0"/>
                        <a:buChar char="•"/>
                      </a:pPr>
                      <a:endParaRPr lang="es-ES" sz="1200" b="0" dirty="0" smtClean="0">
                        <a:latin typeface="+mn-lt"/>
                      </a:endParaRPr>
                    </a:p>
                    <a:p>
                      <a:pPr>
                        <a:buFont typeface="Arial" pitchFamily="34" charset="0"/>
                        <a:buChar char="•"/>
                      </a:pPr>
                      <a:endParaRPr lang="es-ES" sz="1200" b="0" dirty="0" smtClean="0">
                        <a:latin typeface="+mn-lt"/>
                      </a:endParaRPr>
                    </a:p>
                  </a:txBody>
                  <a:tcPr/>
                </a:tc>
                <a:tc>
                  <a:txBody>
                    <a:bodyPr/>
                    <a:lstStyle/>
                    <a:p>
                      <a:pPr marL="342900" indent="-342900">
                        <a:spcBef>
                          <a:spcPct val="20000"/>
                        </a:spcBef>
                        <a:buSzPct val="85000"/>
                        <a:buFont typeface="Wingdings" pitchFamily="2" charset="2"/>
                        <a:buNone/>
                      </a:pPr>
                      <a:endParaRPr lang="es-ES" sz="1200" baseline="0" dirty="0" smtClean="0"/>
                    </a:p>
                    <a:p>
                      <a:pPr>
                        <a:buFont typeface="Arial" pitchFamily="34" charset="0"/>
                        <a:buChar char="•"/>
                      </a:pPr>
                      <a:r>
                        <a:rPr lang="es-MX" sz="1200" dirty="0" smtClean="0"/>
                        <a:t> </a:t>
                      </a:r>
                      <a:r>
                        <a:rPr kumimoji="0" lang="es-MX" sz="1200" b="0" kern="1200" baseline="0" dirty="0" smtClean="0">
                          <a:solidFill>
                            <a:schemeClr val="dk1"/>
                          </a:solidFill>
                          <a:latin typeface="+mn-lt"/>
                          <a:ea typeface="+mn-ea"/>
                          <a:cs typeface="+mn-cs"/>
                        </a:rPr>
                        <a:t>La Red Escolar, es un programa que utiliza la tecnología informática y la televisión educativa para abordar los contenidos de los planes y programas de Estudio de Educación Básica y Normal, a partir de una metodología definida y un modelo pedagógico propio a través de proyectos colaborativos en los que se utiliza Internet. </a:t>
                      </a:r>
                      <a:endParaRPr lang="es-ES" sz="1200" b="0" dirty="0"/>
                    </a:p>
                  </a:txBody>
                  <a:tcPr/>
                </a:tc>
                <a:tc>
                  <a:txBody>
                    <a:bodyPr/>
                    <a:lstStyle/>
                    <a:p>
                      <a:endParaRPr lang="es-ES" sz="1200" baseline="0" dirty="0" smtClean="0"/>
                    </a:p>
                    <a:p>
                      <a:pPr>
                        <a:buFont typeface="Wingdings" pitchFamily="2" charset="2"/>
                        <a:buNone/>
                      </a:pPr>
                      <a:endParaRPr lang="es-MX" sz="1200" dirty="0" smtClean="0"/>
                    </a:p>
                    <a:p>
                      <a:pPr>
                        <a:buFont typeface="Wingdings" pitchFamily="2" charset="2"/>
                        <a:buChar char="§"/>
                      </a:pPr>
                      <a:r>
                        <a:rPr lang="es-MX" sz="1200" baseline="0" dirty="0" smtClean="0"/>
                        <a:t>  F</a:t>
                      </a:r>
                      <a:r>
                        <a:rPr lang="es-MX" sz="1200" dirty="0" smtClean="0"/>
                        <a:t>ortalece los</a:t>
                      </a:r>
                    </a:p>
                    <a:p>
                      <a:pPr>
                        <a:buFont typeface="Wingdings" pitchFamily="2" charset="2"/>
                        <a:buNone/>
                      </a:pPr>
                      <a:r>
                        <a:rPr lang="es-MX" sz="1200" baseline="0" dirty="0" smtClean="0"/>
                        <a:t>   </a:t>
                      </a:r>
                      <a:r>
                        <a:rPr lang="es-MX" sz="1200" dirty="0" smtClean="0"/>
                        <a:t>aprendizajes </a:t>
                      </a:r>
                      <a:r>
                        <a:rPr lang="es-MX" sz="1200" baseline="0" dirty="0" smtClean="0"/>
                        <a:t> de los alumnos.</a:t>
                      </a:r>
                    </a:p>
                    <a:p>
                      <a:pPr>
                        <a:buFont typeface="Wingdings" pitchFamily="2" charset="2"/>
                        <a:buNone/>
                      </a:pPr>
                      <a:endParaRPr lang="es-MX" sz="1200" baseline="0" dirty="0" smtClean="0"/>
                    </a:p>
                    <a:p>
                      <a:pPr>
                        <a:buFont typeface="Arial" pitchFamily="34" charset="0"/>
                        <a:buChar char="•"/>
                      </a:pPr>
                      <a:r>
                        <a:rPr lang="es-MX" sz="1200" baseline="0" dirty="0" smtClean="0"/>
                        <a:t>Desarrolla competencias digitales en los profesores.</a:t>
                      </a:r>
                    </a:p>
                    <a:p>
                      <a:pPr>
                        <a:buFont typeface="Arial" pitchFamily="34" charset="0"/>
                        <a:buChar char="•"/>
                      </a:pPr>
                      <a:endParaRPr lang="es-MX" sz="1200" dirty="0" smtClean="0"/>
                    </a:p>
                    <a:p>
                      <a:pPr>
                        <a:buFont typeface="Arial" pitchFamily="34" charset="0"/>
                        <a:buChar char="•"/>
                      </a:pPr>
                      <a:r>
                        <a:rPr lang="es-MX" sz="1200" dirty="0" smtClean="0"/>
                        <a:t>Igualdad de</a:t>
                      </a:r>
                    </a:p>
                    <a:p>
                      <a:pPr>
                        <a:buFont typeface="Arial" pitchFamily="34" charset="0"/>
                        <a:buNone/>
                      </a:pPr>
                      <a:r>
                        <a:rPr lang="es-MX" sz="1200" baseline="0" dirty="0" smtClean="0"/>
                        <a:t>  </a:t>
                      </a:r>
                      <a:r>
                        <a:rPr lang="es-MX" sz="1200" dirty="0" smtClean="0"/>
                        <a:t>oportunidades de</a:t>
                      </a:r>
                    </a:p>
                    <a:p>
                      <a:pPr>
                        <a:buFont typeface="Arial" pitchFamily="34" charset="0"/>
                        <a:buNone/>
                      </a:pPr>
                      <a:r>
                        <a:rPr lang="es-MX" sz="1200" baseline="0" dirty="0" smtClean="0"/>
                        <a:t>  </a:t>
                      </a:r>
                      <a:r>
                        <a:rPr lang="es-MX" sz="1200" dirty="0" smtClean="0"/>
                        <a:t>aprendizaje en los niños.</a:t>
                      </a:r>
                    </a:p>
                    <a:p>
                      <a:pPr>
                        <a:buFont typeface="Arial" pitchFamily="34" charset="0"/>
                        <a:buNone/>
                      </a:pPr>
                      <a:endParaRPr lang="es-MX" sz="1200" dirty="0" smtClean="0"/>
                    </a:p>
                    <a:p>
                      <a:pPr>
                        <a:buFont typeface="Wingdings" pitchFamily="2" charset="2"/>
                        <a:buChar char="§"/>
                      </a:pPr>
                      <a:r>
                        <a:rPr lang="es-MX" sz="1200" dirty="0" smtClean="0"/>
                        <a:t> Uso efectivo del tiempo escolar en actividades con sentido educativo .</a:t>
                      </a:r>
                      <a:br>
                        <a:rPr lang="es-MX" sz="1200" dirty="0" smtClean="0"/>
                      </a:br>
                      <a:r>
                        <a:rPr lang="es-MX" sz="1200" dirty="0" smtClean="0"/>
                        <a:t/>
                      </a:r>
                      <a:br>
                        <a:rPr lang="es-MX" sz="1200" dirty="0" smtClean="0"/>
                      </a:br>
                      <a:endParaRPr lang="es-ES" sz="1200" baseline="0" dirty="0" smtClean="0"/>
                    </a:p>
                  </a:txBody>
                  <a:tcPr/>
                </a:tc>
              </a:tr>
            </a:tbl>
          </a:graphicData>
        </a:graphic>
      </p:graphicFrame>
      <p:sp>
        <p:nvSpPr>
          <p:cNvPr id="7" name="6 CuadroTexto"/>
          <p:cNvSpPr txBox="1"/>
          <p:nvPr/>
        </p:nvSpPr>
        <p:spPr>
          <a:xfrm>
            <a:off x="714348" y="285728"/>
            <a:ext cx="7715304" cy="646331"/>
          </a:xfrm>
          <a:prstGeom prst="rect">
            <a:avLst/>
          </a:prstGeom>
          <a:noFill/>
        </p:spPr>
        <p:txBody>
          <a:bodyPr wrap="square" rtlCol="0">
            <a:spAutoFit/>
          </a:bodyPr>
          <a:lstStyle/>
          <a:p>
            <a:pPr algn="ctr"/>
            <a:r>
              <a:rPr lang="es-MX" sz="3600" dirty="0" smtClean="0">
                <a:solidFill>
                  <a:schemeClr val="accent2">
                    <a:lumMod val="75000"/>
                  </a:schemeClr>
                </a:solidFill>
                <a:effectLst>
                  <a:outerShdw blurRad="38100" dist="38100" dir="2700000" algn="tl">
                    <a:srgbClr val="000000">
                      <a:alpha val="43137"/>
                    </a:srgbClr>
                  </a:outerShdw>
                </a:effectLst>
                <a:latin typeface="+mj-lt"/>
              </a:rPr>
              <a:t>RED Escolar</a:t>
            </a:r>
            <a:endParaRPr lang="es-MX" sz="3600" dirty="0">
              <a:solidFill>
                <a:schemeClr val="accent2">
                  <a:lumMod val="75000"/>
                </a:schemeClr>
              </a:solidFill>
              <a:effectLst>
                <a:outerShdw blurRad="38100" dist="38100" dir="2700000" algn="tl">
                  <a:srgbClr val="000000">
                    <a:alpha val="43137"/>
                  </a:srgbClr>
                </a:outerShdw>
              </a:effectLst>
              <a:latin typeface="+mj-lt"/>
            </a:endParaRPr>
          </a:p>
        </p:txBody>
      </p:sp>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71473" y="214290"/>
            <a:ext cx="8001055" cy="707886"/>
          </a:xfrm>
          <a:prstGeom prst="rect">
            <a:avLst/>
          </a:prstGeom>
          <a:noFill/>
        </p:spPr>
        <p:txBody>
          <a:bodyPr wrap="square" rtlCol="0">
            <a:spAutoFit/>
          </a:bodyPr>
          <a:lstStyle/>
          <a:p>
            <a:pPr algn="ctr"/>
            <a:r>
              <a:rPr lang="es-MX" sz="2000" dirty="0" smtClean="0">
                <a:solidFill>
                  <a:schemeClr val="accent2">
                    <a:lumMod val="75000"/>
                  </a:schemeClr>
                </a:solidFill>
                <a:effectLst>
                  <a:outerShdw blurRad="38100" dist="38100" dir="2700000" algn="tl">
                    <a:srgbClr val="000000">
                      <a:alpha val="43137"/>
                    </a:srgbClr>
                  </a:outerShdw>
                </a:effectLst>
              </a:rPr>
              <a:t>PROGRAMA ACCIONES COMPENSATORIAS PARA ABATIR EL REZAGO EDUCATIVO EN EDUCACIÓN INICIAL Y BÁSICA </a:t>
            </a:r>
          </a:p>
        </p:txBody>
      </p:sp>
      <p:graphicFrame>
        <p:nvGraphicFramePr>
          <p:cNvPr id="6" name="3 Marcador de contenido"/>
          <p:cNvGraphicFramePr>
            <a:graphicFrameLocks noGrp="1"/>
          </p:cNvGraphicFramePr>
          <p:nvPr>
            <p:ph idx="1"/>
          </p:nvPr>
        </p:nvGraphicFramePr>
        <p:xfrm>
          <a:off x="0" y="1000108"/>
          <a:ext cx="9072594" cy="5857892"/>
        </p:xfrm>
        <a:graphic>
          <a:graphicData uri="http://schemas.openxmlformats.org/drawingml/2006/table">
            <a:tbl>
              <a:tblPr firstRow="1" bandRow="1">
                <a:tableStyleId>{00A15C55-8517-42AA-B614-E9B94910E393}</a:tableStyleId>
              </a:tblPr>
              <a:tblGrid>
                <a:gridCol w="2714612"/>
                <a:gridCol w="4378397"/>
                <a:gridCol w="1979585"/>
              </a:tblGrid>
              <a:tr h="712380">
                <a:tc>
                  <a:txBody>
                    <a:bodyPr/>
                    <a:lstStyle/>
                    <a:p>
                      <a:r>
                        <a:rPr lang="es-ES" sz="1200" dirty="0" smtClean="0"/>
                        <a:t>ACCIONES</a:t>
                      </a:r>
                      <a:endParaRPr lang="es-ES" sz="1200" dirty="0"/>
                    </a:p>
                  </a:txBody>
                  <a:tcPr/>
                </a:tc>
                <a:tc>
                  <a:txBody>
                    <a:bodyPr/>
                    <a:lstStyle/>
                    <a:p>
                      <a:r>
                        <a:rPr lang="es-ES" sz="1200" dirty="0" smtClean="0"/>
                        <a:t>PROPÓSITOS:</a:t>
                      </a:r>
                      <a:endParaRPr lang="es-ES" sz="1200" dirty="0"/>
                    </a:p>
                  </a:txBody>
                  <a:tcPr/>
                </a:tc>
                <a:tc>
                  <a:txBody>
                    <a:bodyPr/>
                    <a:lstStyle/>
                    <a:p>
                      <a:r>
                        <a:rPr lang="es-ES" sz="1200" dirty="0" smtClean="0"/>
                        <a:t>ÁREA</a:t>
                      </a:r>
                      <a:r>
                        <a:rPr lang="es-ES" sz="1200" baseline="0" dirty="0" smtClean="0"/>
                        <a:t> DE MEJORA EN EL CENTRO EDUCATIVO</a:t>
                      </a:r>
                      <a:endParaRPr lang="es-ES" sz="1200" dirty="0"/>
                    </a:p>
                  </a:txBody>
                  <a:tcPr/>
                </a:tc>
              </a:tr>
              <a:tr h="5145512">
                <a:tc>
                  <a:txBody>
                    <a:bodyPr/>
                    <a:lstStyle/>
                    <a:p>
                      <a:pPr>
                        <a:buFont typeface="Arial" pitchFamily="34" charset="0"/>
                        <a:buChar char="•"/>
                      </a:pPr>
                      <a:endParaRPr lang="es-ES" sz="1200" b="0" dirty="0" smtClean="0">
                        <a:latin typeface="+mn-lt"/>
                      </a:endParaRPr>
                    </a:p>
                    <a:p>
                      <a:pPr>
                        <a:buFont typeface="Arial" pitchFamily="34" charset="0"/>
                        <a:buChar char="•"/>
                      </a:pPr>
                      <a:r>
                        <a:rPr lang="es-MX" sz="1200" dirty="0" smtClean="0"/>
                        <a:t>El Programa, atiende a las escuelas que se enfrentan con un agudo problema de rezago educativo y que se localizan en condiciones de marginalidad socioeconómica.</a:t>
                      </a:r>
                    </a:p>
                    <a:p>
                      <a:pPr>
                        <a:buFont typeface="Arial" pitchFamily="34" charset="0"/>
                        <a:buChar char="•"/>
                      </a:pPr>
                      <a:endParaRPr lang="es-MX" sz="1200" dirty="0" smtClean="0"/>
                    </a:p>
                    <a:p>
                      <a:pPr>
                        <a:buFont typeface="Arial" pitchFamily="34" charset="0"/>
                        <a:buChar char="•"/>
                      </a:pPr>
                      <a:r>
                        <a:rPr lang="es-MX" sz="1200" dirty="0" smtClean="0"/>
                        <a:t>El ACAREIB es un programa federal bajo la responsabilidad del Consejo Nacional de Fomento Educativo ( CONAFE ) que se implementa en las entidades federales bajo un Convenio con el ejecutivo estatal y que opera a través de la Unidad Coordinadora Estatal.</a:t>
                      </a:r>
                      <a:br>
                        <a:rPr lang="es-MX" sz="1200" dirty="0" smtClean="0"/>
                      </a:br>
                      <a:endParaRPr lang="es-MX" sz="1200" dirty="0" smtClean="0"/>
                    </a:p>
                    <a:p>
                      <a:pPr>
                        <a:buFont typeface="Arial" pitchFamily="34" charset="0"/>
                        <a:buChar char="•"/>
                      </a:pPr>
                      <a:endParaRPr lang="es-ES" sz="1200" b="0" dirty="0" smtClean="0">
                        <a:latin typeface="+mn-lt"/>
                      </a:endParaRPr>
                    </a:p>
                    <a:p>
                      <a:pPr>
                        <a:buFont typeface="Arial" pitchFamily="34" charset="0"/>
                        <a:buChar char="•"/>
                      </a:pPr>
                      <a:endParaRPr lang="es-ES" sz="1200" b="0" dirty="0" smtClean="0">
                        <a:latin typeface="+mn-lt"/>
                      </a:endParaRPr>
                    </a:p>
                    <a:p>
                      <a:pPr>
                        <a:buFont typeface="Arial" pitchFamily="34" charset="0"/>
                        <a:buChar char="•"/>
                      </a:pPr>
                      <a:endParaRPr lang="es-ES" sz="1200" b="0" dirty="0" smtClean="0">
                        <a:latin typeface="+mn-lt"/>
                      </a:endParaRPr>
                    </a:p>
                  </a:txBody>
                  <a:tcPr/>
                </a:tc>
                <a:tc>
                  <a:txBody>
                    <a:bodyPr/>
                    <a:lstStyle/>
                    <a:p>
                      <a:pPr marL="342900" indent="-342900">
                        <a:spcBef>
                          <a:spcPct val="20000"/>
                        </a:spcBef>
                        <a:buSzPct val="85000"/>
                        <a:buFont typeface="Wingdings" pitchFamily="2" charset="2"/>
                        <a:buNone/>
                      </a:pPr>
                      <a:endParaRPr lang="es-ES" sz="1200" baseline="0" dirty="0" smtClean="0"/>
                    </a:p>
                    <a:p>
                      <a:pPr>
                        <a:buFont typeface="Arial" pitchFamily="34" charset="0"/>
                        <a:buChar char="•"/>
                      </a:pPr>
                      <a:r>
                        <a:rPr lang="es-MX" sz="1200" dirty="0" smtClean="0"/>
                        <a:t> El ACAREIB es un programa compensatorio – mismo que se define como un conjunto de acciones organizadas desde un enfoque integral y una temporalidad preestablecida- que se orienta a atacar un problema: el rezago educativo en la educación básica.   </a:t>
                      </a:r>
                      <a:br>
                        <a:rPr lang="es-MX" sz="1200" dirty="0" smtClean="0"/>
                      </a:br>
                      <a:endParaRPr lang="es-MX" sz="1200" dirty="0"/>
                    </a:p>
                  </a:txBody>
                  <a:tcPr/>
                </a:tc>
                <a:tc>
                  <a:txBody>
                    <a:bodyPr/>
                    <a:lstStyle/>
                    <a:p>
                      <a:endParaRPr lang="es-ES" sz="1200" baseline="0" dirty="0" smtClean="0"/>
                    </a:p>
                    <a:p>
                      <a:pPr lvl="0">
                        <a:buFont typeface="Arial" pitchFamily="34" charset="0"/>
                        <a:buChar char="•"/>
                      </a:pPr>
                      <a:r>
                        <a:rPr kumimoji="0" lang="es-ES" sz="1200" kern="1200" dirty="0" smtClean="0">
                          <a:solidFill>
                            <a:schemeClr val="dk1"/>
                          </a:solidFill>
                          <a:latin typeface="+mn-lt"/>
                          <a:ea typeface="+mn-ea"/>
                          <a:cs typeface="+mn-cs"/>
                        </a:rPr>
                        <a:t>Propiciar oportunidades a los alumnos</a:t>
                      </a:r>
                      <a:r>
                        <a:rPr kumimoji="0" lang="es-ES" sz="1200" kern="1200" baseline="0" dirty="0" smtClean="0">
                          <a:solidFill>
                            <a:schemeClr val="dk1"/>
                          </a:solidFill>
                          <a:latin typeface="+mn-lt"/>
                          <a:ea typeface="+mn-ea"/>
                          <a:cs typeface="+mn-cs"/>
                        </a:rPr>
                        <a:t> en situación de marginalidad y con rezago educativo.</a:t>
                      </a:r>
                    </a:p>
                    <a:p>
                      <a:pPr lvl="0">
                        <a:buFont typeface="Arial" pitchFamily="34" charset="0"/>
                        <a:buChar char="•"/>
                      </a:pPr>
                      <a:endParaRPr kumimoji="0" lang="es-ES" sz="1200" kern="1200" baseline="0" dirty="0" smtClean="0">
                        <a:solidFill>
                          <a:schemeClr val="dk1"/>
                        </a:solidFill>
                        <a:latin typeface="+mn-lt"/>
                        <a:ea typeface="+mn-ea"/>
                        <a:cs typeface="+mn-cs"/>
                      </a:endParaRPr>
                    </a:p>
                    <a:p>
                      <a:pPr lvl="0">
                        <a:buFont typeface="Arial" pitchFamily="34" charset="0"/>
                        <a:buChar char="•"/>
                      </a:pPr>
                      <a:r>
                        <a:rPr kumimoji="0" lang="es-ES" sz="1200" kern="1200" baseline="0" dirty="0" smtClean="0">
                          <a:solidFill>
                            <a:schemeClr val="dk1"/>
                          </a:solidFill>
                          <a:latin typeface="+mn-lt"/>
                          <a:ea typeface="+mn-ea"/>
                          <a:cs typeface="+mn-cs"/>
                        </a:rPr>
                        <a:t>Mejora la infraestructura del plantel escolar.</a:t>
                      </a:r>
                    </a:p>
                    <a:p>
                      <a:pPr lvl="0">
                        <a:buFont typeface="Arial" pitchFamily="34" charset="0"/>
                        <a:buChar char="•"/>
                      </a:pPr>
                      <a:endParaRPr kumimoji="0" lang="es-ES" sz="1200" kern="1200" baseline="0" dirty="0" smtClean="0">
                        <a:solidFill>
                          <a:schemeClr val="dk1"/>
                        </a:solidFill>
                        <a:latin typeface="+mn-lt"/>
                        <a:ea typeface="+mn-ea"/>
                        <a:cs typeface="+mn-cs"/>
                      </a:endParaRPr>
                    </a:p>
                    <a:p>
                      <a:pPr lvl="0">
                        <a:buFont typeface="Arial" pitchFamily="34" charset="0"/>
                        <a:buChar char="•"/>
                      </a:pPr>
                      <a:r>
                        <a:rPr kumimoji="0" lang="es-ES" sz="1200" kern="1200" baseline="0" dirty="0" smtClean="0">
                          <a:solidFill>
                            <a:schemeClr val="dk1"/>
                          </a:solidFill>
                          <a:latin typeface="+mn-lt"/>
                          <a:ea typeface="+mn-ea"/>
                          <a:cs typeface="+mn-cs"/>
                        </a:rPr>
                        <a:t>Provee al docente de apoyos pedagógicos .</a:t>
                      </a:r>
                      <a:endParaRPr kumimoji="0" lang="es-MX" sz="1200" kern="1200" dirty="0" smtClean="0">
                        <a:solidFill>
                          <a:schemeClr val="dk1"/>
                        </a:solidFill>
                        <a:latin typeface="+mn-lt"/>
                        <a:ea typeface="+mn-ea"/>
                        <a:cs typeface="+mn-cs"/>
                      </a:endParaRPr>
                    </a:p>
                  </a:txBody>
                  <a:tcPr/>
                </a:tc>
              </a:tr>
            </a:tbl>
          </a:graphicData>
        </a:graphic>
      </p:graphicFrame>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0" y="1500174"/>
          <a:ext cx="9072594" cy="5357826"/>
        </p:xfrm>
        <a:graphic>
          <a:graphicData uri="http://schemas.openxmlformats.org/drawingml/2006/table">
            <a:tbl>
              <a:tblPr firstRow="1" bandRow="1">
                <a:tableStyleId>{00A15C55-8517-42AA-B614-E9B94910E393}</a:tableStyleId>
              </a:tblPr>
              <a:tblGrid>
                <a:gridCol w="2714612"/>
                <a:gridCol w="4378397"/>
                <a:gridCol w="1979585"/>
              </a:tblGrid>
              <a:tr h="651567">
                <a:tc>
                  <a:txBody>
                    <a:bodyPr/>
                    <a:lstStyle/>
                    <a:p>
                      <a:r>
                        <a:rPr lang="es-ES" sz="1200" dirty="0" smtClean="0"/>
                        <a:t>ACCIONES</a:t>
                      </a:r>
                      <a:endParaRPr lang="es-ES" sz="1200" dirty="0"/>
                    </a:p>
                  </a:txBody>
                  <a:tcPr/>
                </a:tc>
                <a:tc>
                  <a:txBody>
                    <a:bodyPr/>
                    <a:lstStyle/>
                    <a:p>
                      <a:r>
                        <a:rPr lang="es-ES" sz="1200" dirty="0" smtClean="0"/>
                        <a:t>PROPÓSITOS:</a:t>
                      </a:r>
                      <a:endParaRPr lang="es-ES" sz="1200" dirty="0"/>
                    </a:p>
                  </a:txBody>
                  <a:tcPr/>
                </a:tc>
                <a:tc>
                  <a:txBody>
                    <a:bodyPr/>
                    <a:lstStyle/>
                    <a:p>
                      <a:r>
                        <a:rPr lang="es-ES" sz="1200" dirty="0" smtClean="0"/>
                        <a:t>ÁREA</a:t>
                      </a:r>
                      <a:r>
                        <a:rPr lang="es-ES" sz="1200" baseline="0" dirty="0" smtClean="0"/>
                        <a:t> DE MEJORA EN EL CENTRO EDUCATIVO</a:t>
                      </a:r>
                      <a:endParaRPr lang="es-ES" sz="1200" dirty="0"/>
                    </a:p>
                  </a:txBody>
                  <a:tcPr/>
                </a:tc>
              </a:tr>
              <a:tr h="4706259">
                <a:tc>
                  <a:txBody>
                    <a:bodyPr/>
                    <a:lstStyle/>
                    <a:p>
                      <a:pPr>
                        <a:buFont typeface="Arial" pitchFamily="34" charset="0"/>
                        <a:buChar char="•"/>
                      </a:pPr>
                      <a:endParaRPr lang="es-ES" sz="1200" b="0" dirty="0" smtClean="0">
                        <a:latin typeface="+mn-lt"/>
                      </a:endParaRPr>
                    </a:p>
                    <a:p>
                      <a:pPr>
                        <a:buFont typeface="Arial" pitchFamily="34" charset="0"/>
                        <a:buChar char="•"/>
                      </a:pPr>
                      <a:r>
                        <a:rPr kumimoji="0" lang="es-MX" sz="1200" kern="1200" baseline="0" dirty="0" smtClean="0">
                          <a:solidFill>
                            <a:schemeClr val="dk1"/>
                          </a:solidFill>
                          <a:latin typeface="+mn-lt"/>
                          <a:ea typeface="+mn-ea"/>
                          <a:cs typeface="+mn-cs"/>
                        </a:rPr>
                        <a:t>Oficio de Solicitud de instalación del programa en las escuelas. </a:t>
                      </a:r>
                      <a:r>
                        <a:rPr kumimoji="0" lang="es-MX" sz="1800" kern="1200" baseline="0" dirty="0" smtClean="0">
                          <a:solidFill>
                            <a:schemeClr val="dk1"/>
                          </a:solidFill>
                          <a:latin typeface="+mn-lt"/>
                          <a:ea typeface="+mn-ea"/>
                          <a:cs typeface="+mn-cs"/>
                        </a:rPr>
                        <a:t>	</a:t>
                      </a:r>
                    </a:p>
                    <a:p>
                      <a:pPr>
                        <a:buFont typeface="Arial" pitchFamily="34" charset="0"/>
                        <a:buNone/>
                      </a:pPr>
                      <a:r>
                        <a:rPr kumimoji="0" lang="es-MX" sz="1200" kern="1200" baseline="0" dirty="0" smtClean="0">
                          <a:solidFill>
                            <a:schemeClr val="dk1"/>
                          </a:solidFill>
                          <a:latin typeface="+mn-lt"/>
                          <a:ea typeface="+mn-ea"/>
                          <a:cs typeface="+mn-cs"/>
                        </a:rPr>
                        <a:t>	</a:t>
                      </a:r>
                    </a:p>
                    <a:p>
                      <a:pPr>
                        <a:buFont typeface="Arial" pitchFamily="34" charset="0"/>
                        <a:buChar char="•"/>
                      </a:pPr>
                      <a:endParaRPr lang="es-ES" sz="1200" b="0" dirty="0" smtClean="0">
                        <a:latin typeface="+mn-lt"/>
                      </a:endParaRPr>
                    </a:p>
                    <a:p>
                      <a:pPr>
                        <a:buFont typeface="Arial" pitchFamily="34" charset="0"/>
                        <a:buChar char="•"/>
                      </a:pPr>
                      <a:endParaRPr lang="es-ES" sz="1200" b="0" dirty="0" smtClean="0">
                        <a:latin typeface="+mn-lt"/>
                      </a:endParaRPr>
                    </a:p>
                    <a:p>
                      <a:pPr>
                        <a:buFont typeface="Arial" pitchFamily="34" charset="0"/>
                        <a:buChar char="•"/>
                      </a:pPr>
                      <a:endParaRPr lang="es-ES" sz="1200" b="0" dirty="0" smtClean="0">
                        <a:latin typeface="+mn-lt"/>
                      </a:endParaRPr>
                    </a:p>
                    <a:p>
                      <a:pPr>
                        <a:buFont typeface="Arial" pitchFamily="34" charset="0"/>
                        <a:buChar char="•"/>
                      </a:pPr>
                      <a:endParaRPr lang="es-ES" sz="1200" b="0" dirty="0" smtClean="0">
                        <a:latin typeface="+mn-lt"/>
                      </a:endParaRPr>
                    </a:p>
                    <a:p>
                      <a:pPr>
                        <a:buFont typeface="Arial" pitchFamily="34" charset="0"/>
                        <a:buChar char="•"/>
                      </a:pPr>
                      <a:endParaRPr lang="es-ES" sz="1200" b="0" dirty="0" smtClean="0">
                        <a:latin typeface="+mn-lt"/>
                      </a:endParaRPr>
                    </a:p>
                    <a:p>
                      <a:pPr>
                        <a:buFont typeface="Arial" pitchFamily="34" charset="0"/>
                        <a:buChar char="•"/>
                      </a:pPr>
                      <a:endParaRPr lang="es-ES" sz="1200" b="0" dirty="0" smtClean="0">
                        <a:latin typeface="+mn-lt"/>
                      </a:endParaRPr>
                    </a:p>
                    <a:p>
                      <a:pPr>
                        <a:buFont typeface="Arial" pitchFamily="34" charset="0"/>
                        <a:buChar char="•"/>
                      </a:pPr>
                      <a:endParaRPr lang="es-ES" sz="1200" b="0" dirty="0" smtClean="0">
                        <a:latin typeface="+mn-lt"/>
                      </a:endParaRPr>
                    </a:p>
                    <a:p>
                      <a:pPr>
                        <a:buFont typeface="Arial" pitchFamily="34" charset="0"/>
                        <a:buChar char="•"/>
                      </a:pPr>
                      <a:endParaRPr lang="es-ES" sz="1200" b="0" dirty="0" smtClean="0">
                        <a:latin typeface="+mn-lt"/>
                      </a:endParaRPr>
                    </a:p>
                  </a:txBody>
                  <a:tcPr/>
                </a:tc>
                <a:tc>
                  <a:txBody>
                    <a:bodyPr/>
                    <a:lstStyle/>
                    <a:p>
                      <a:pPr marL="342900" indent="-342900">
                        <a:spcBef>
                          <a:spcPct val="20000"/>
                        </a:spcBef>
                        <a:buSzPct val="85000"/>
                        <a:buFont typeface="Wingdings" pitchFamily="2" charset="2"/>
                        <a:buNone/>
                      </a:pPr>
                      <a:endParaRPr lang="es-ES" sz="1200" baseline="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s-MX" sz="1200" dirty="0" smtClean="0"/>
                        <a:t> </a:t>
                      </a:r>
                      <a:r>
                        <a:rPr kumimoji="0" lang="es-MX" sz="1200" b="0" kern="1200" baseline="0" dirty="0" smtClean="0">
                          <a:solidFill>
                            <a:schemeClr val="dk1"/>
                          </a:solidFill>
                          <a:latin typeface="+mn-lt"/>
                          <a:ea typeface="+mn-ea"/>
                          <a:cs typeface="+mn-cs"/>
                        </a:rPr>
                        <a:t>Capacitación al personal directivo y docente de primarias sobre el Modelo Pedagógico de los Derechos de la Niñez, Educación y Tecnología. 	</a:t>
                      </a:r>
                    </a:p>
                    <a:p>
                      <a:pPr>
                        <a:buFont typeface="Arial" pitchFamily="34" charset="0"/>
                        <a:buChar char="•"/>
                      </a:pPr>
                      <a:endParaRPr lang="es-ES" sz="1200" b="0" dirty="0"/>
                    </a:p>
                  </a:txBody>
                  <a:tcPr/>
                </a:tc>
                <a:tc>
                  <a:txBody>
                    <a:bodyPr/>
                    <a:lstStyle/>
                    <a:p>
                      <a:endParaRPr lang="es-ES" sz="1200" baseline="0" dirty="0" smtClean="0"/>
                    </a:p>
                    <a:p>
                      <a:pPr>
                        <a:buFont typeface="Wingdings" pitchFamily="2" charset="2"/>
                        <a:buNone/>
                      </a:pPr>
                      <a:endParaRPr lang="es-MX" sz="1200" dirty="0" smtClean="0"/>
                    </a:p>
                    <a:p>
                      <a:pPr>
                        <a:buFont typeface="Wingdings" pitchFamily="2" charset="2"/>
                        <a:buChar char="§"/>
                      </a:pPr>
                      <a:r>
                        <a:rPr lang="es-MX" sz="1200" baseline="0" dirty="0" smtClean="0"/>
                        <a:t>  F</a:t>
                      </a:r>
                      <a:r>
                        <a:rPr lang="es-MX" sz="1200" dirty="0" smtClean="0"/>
                        <a:t>ortalece los</a:t>
                      </a:r>
                    </a:p>
                    <a:p>
                      <a:pPr>
                        <a:buFont typeface="Wingdings" pitchFamily="2" charset="2"/>
                        <a:buNone/>
                      </a:pPr>
                      <a:r>
                        <a:rPr lang="es-MX" sz="1200" baseline="0" dirty="0" smtClean="0"/>
                        <a:t>   </a:t>
                      </a:r>
                      <a:r>
                        <a:rPr lang="es-MX" sz="1200" dirty="0" smtClean="0"/>
                        <a:t>aprendizajes </a:t>
                      </a:r>
                      <a:r>
                        <a:rPr lang="es-MX" sz="1200" baseline="0" dirty="0" smtClean="0"/>
                        <a:t> de los alumnos.</a:t>
                      </a:r>
                    </a:p>
                    <a:p>
                      <a:pPr>
                        <a:buFont typeface="Wingdings" pitchFamily="2" charset="2"/>
                        <a:buNone/>
                      </a:pPr>
                      <a:endParaRPr lang="es-MX" sz="1200" baseline="0" dirty="0" smtClean="0"/>
                    </a:p>
                    <a:p>
                      <a:pPr>
                        <a:buFont typeface="Arial" pitchFamily="34" charset="0"/>
                        <a:buChar char="•"/>
                      </a:pPr>
                      <a:r>
                        <a:rPr lang="es-MX" sz="1200" baseline="0" dirty="0" smtClean="0"/>
                        <a:t>Desarrolla competencias digitales en los profesores.</a:t>
                      </a:r>
                    </a:p>
                    <a:p>
                      <a:pPr>
                        <a:buFont typeface="Arial" pitchFamily="34" charset="0"/>
                        <a:buChar char="•"/>
                      </a:pPr>
                      <a:endParaRPr lang="es-MX" sz="1200" dirty="0" smtClean="0"/>
                    </a:p>
                    <a:p>
                      <a:pPr>
                        <a:buFont typeface="Arial" pitchFamily="34" charset="0"/>
                        <a:buChar char="•"/>
                      </a:pPr>
                      <a:r>
                        <a:rPr lang="es-MX" sz="1200" dirty="0" smtClean="0"/>
                        <a:t>Igualdad de</a:t>
                      </a:r>
                    </a:p>
                    <a:p>
                      <a:pPr>
                        <a:buFont typeface="Arial" pitchFamily="34" charset="0"/>
                        <a:buNone/>
                      </a:pPr>
                      <a:r>
                        <a:rPr lang="es-MX" sz="1200" baseline="0" dirty="0" smtClean="0"/>
                        <a:t>  </a:t>
                      </a:r>
                      <a:r>
                        <a:rPr lang="es-MX" sz="1200" dirty="0" smtClean="0"/>
                        <a:t>oportunidades de</a:t>
                      </a:r>
                    </a:p>
                    <a:p>
                      <a:pPr>
                        <a:buFont typeface="Arial" pitchFamily="34" charset="0"/>
                        <a:buNone/>
                      </a:pPr>
                      <a:r>
                        <a:rPr lang="es-MX" sz="1200" baseline="0" dirty="0" smtClean="0"/>
                        <a:t>  </a:t>
                      </a:r>
                      <a:r>
                        <a:rPr lang="es-MX" sz="1200" dirty="0" smtClean="0"/>
                        <a:t>aprendizaje en los niños.</a:t>
                      </a:r>
                    </a:p>
                    <a:p>
                      <a:pPr>
                        <a:buFont typeface="Arial" pitchFamily="34" charset="0"/>
                        <a:buNone/>
                      </a:pPr>
                      <a:endParaRPr lang="es-MX" sz="1200" dirty="0" smtClean="0"/>
                    </a:p>
                    <a:p>
                      <a:pPr>
                        <a:buFont typeface="Wingdings" pitchFamily="2" charset="2"/>
                        <a:buChar char="§"/>
                      </a:pPr>
                      <a:r>
                        <a:rPr lang="es-MX" sz="1200" dirty="0" smtClean="0"/>
                        <a:t> Uso efectivo del tiempo escolar en actividades con sentido educativo .</a:t>
                      </a:r>
                      <a:br>
                        <a:rPr lang="es-MX" sz="1200" dirty="0" smtClean="0"/>
                      </a:br>
                      <a:r>
                        <a:rPr lang="es-MX" sz="1200" dirty="0" smtClean="0"/>
                        <a:t/>
                      </a:r>
                      <a:br>
                        <a:rPr lang="es-MX" sz="1200" dirty="0" smtClean="0"/>
                      </a:br>
                      <a:endParaRPr lang="es-ES" sz="1200" baseline="0" dirty="0" smtClean="0"/>
                    </a:p>
                  </a:txBody>
                  <a:tcPr/>
                </a:tc>
              </a:tr>
            </a:tbl>
          </a:graphicData>
        </a:graphic>
      </p:graphicFrame>
      <p:sp>
        <p:nvSpPr>
          <p:cNvPr id="3" name="2 CuadroTexto"/>
          <p:cNvSpPr txBox="1"/>
          <p:nvPr/>
        </p:nvSpPr>
        <p:spPr>
          <a:xfrm>
            <a:off x="357158" y="142852"/>
            <a:ext cx="8572560" cy="954107"/>
          </a:xfrm>
          <a:prstGeom prst="rect">
            <a:avLst/>
          </a:prstGeom>
          <a:noFill/>
        </p:spPr>
        <p:txBody>
          <a:bodyPr wrap="square" rtlCol="0">
            <a:spAutoFit/>
          </a:bodyPr>
          <a:lstStyle/>
          <a:p>
            <a:pPr algn="ctr"/>
            <a:r>
              <a:rPr lang="es-MX" sz="2800" dirty="0" smtClean="0">
                <a:solidFill>
                  <a:schemeClr val="accent2">
                    <a:lumMod val="75000"/>
                  </a:schemeClr>
                </a:solidFill>
                <a:effectLst>
                  <a:outerShdw blurRad="38100" dist="38100" dir="2700000" algn="tl">
                    <a:srgbClr val="000000">
                      <a:alpha val="43137"/>
                    </a:srgbClr>
                  </a:outerShdw>
                </a:effectLst>
              </a:rPr>
              <a:t>PROGRAMA DE DERECHOS DE LA NIÑEZ, </a:t>
            </a:r>
          </a:p>
          <a:p>
            <a:pPr algn="ctr"/>
            <a:r>
              <a:rPr lang="es-MX" sz="2800" dirty="0" smtClean="0">
                <a:solidFill>
                  <a:schemeClr val="accent2">
                    <a:lumMod val="75000"/>
                  </a:schemeClr>
                </a:solidFill>
                <a:effectLst>
                  <a:outerShdw blurRad="38100" dist="38100" dir="2700000" algn="tl">
                    <a:srgbClr val="000000">
                      <a:alpha val="43137"/>
                    </a:srgbClr>
                  </a:outerShdw>
                </a:effectLst>
              </a:rPr>
              <a:t>EDUCACIÓN Y TECNOLOGÍA</a:t>
            </a:r>
            <a:endParaRPr lang="es-MX" sz="2800" dirty="0">
              <a:solidFill>
                <a:schemeClr val="accent2">
                  <a:lumMod val="75000"/>
                </a:schemeClr>
              </a:solidFill>
              <a:effectLst>
                <a:outerShdw blurRad="38100" dist="38100" dir="2700000" algn="tl">
                  <a:srgbClr val="000000">
                    <a:alpha val="43137"/>
                  </a:srgbClr>
                </a:outerShdw>
              </a:effectLst>
            </a:endParaRPr>
          </a:p>
        </p:txBody>
      </p:sp>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428604"/>
            <a:ext cx="8686800" cy="838200"/>
          </a:xfrm>
        </p:spPr>
        <p:txBody>
          <a:bodyPr>
            <a:noAutofit/>
          </a:bodyPr>
          <a:lstStyle/>
          <a:p>
            <a:pPr algn="ctr"/>
            <a:r>
              <a:rPr lang="es-MX" sz="3200" dirty="0" smtClean="0"/>
              <a:t>Propuesta de talleres que implementa la Dirección de Proyectos Educativos de la DGEP</a:t>
            </a:r>
            <a:endParaRPr lang="es-MX" sz="3200" dirty="0"/>
          </a:p>
        </p:txBody>
      </p:sp>
      <p:sp>
        <p:nvSpPr>
          <p:cNvPr id="3" name="2 Marcador de contenido"/>
          <p:cNvSpPr>
            <a:spLocks noGrp="1"/>
          </p:cNvSpPr>
          <p:nvPr>
            <p:ph idx="1"/>
          </p:nvPr>
        </p:nvSpPr>
        <p:spPr>
          <a:xfrm>
            <a:off x="500034" y="1763062"/>
            <a:ext cx="8229600" cy="4452020"/>
          </a:xfrm>
        </p:spPr>
        <p:txBody>
          <a:bodyPr>
            <a:normAutofit/>
          </a:bodyPr>
          <a:lstStyle/>
          <a:p>
            <a:pPr algn="ctr">
              <a:buNone/>
            </a:pPr>
            <a:r>
              <a:rPr lang="es-MX" sz="2600" b="1" dirty="0" smtClean="0"/>
              <a:t>CAMINAR ENTRE ESPACIOS DE TEATRO, LIBROS Y POESÍA </a:t>
            </a:r>
          </a:p>
          <a:p>
            <a:pPr algn="just">
              <a:buNone/>
            </a:pPr>
            <a:r>
              <a:rPr lang="es-MX" sz="2800" i="1" dirty="0" smtClean="0"/>
              <a:t>PROPÓSITO: RECONOCER LAS </a:t>
            </a:r>
            <a:r>
              <a:rPr lang="es-MX" sz="2800" i="1" dirty="0" smtClean="0"/>
              <a:t>PRÁCTICAS </a:t>
            </a:r>
            <a:r>
              <a:rPr lang="es-MX" sz="2800" i="1" dirty="0" smtClean="0"/>
              <a:t>SOCIALES DEL LENGUAJE COMO PAUTAS </a:t>
            </a:r>
            <a:r>
              <a:rPr lang="es-MX" sz="2800" i="1" dirty="0" smtClean="0"/>
              <a:t>QUE </a:t>
            </a:r>
            <a:r>
              <a:rPr lang="es-MX" sz="2800" i="1" dirty="0" smtClean="0"/>
              <a:t>PERMITEN EL DESARROLLO DE LAS HABILIDADES COMUNICATIVAS, A TRAVÉS DEL INTERCAMBIO DE EXPERIENCIAS PERSONALES CON LOS TEXTOS ORALES Y ESCRITOS PARA IMPULSAR LAS PRÁCTICAS DE LECTURA SIGNIFICATIVA EN LOS DIVERSOS CONTEXTOS EDUCATIVOS.</a:t>
            </a:r>
          </a:p>
          <a:p>
            <a:pPr algn="ctr">
              <a:buNone/>
            </a:pPr>
            <a:endParaRPr lang="es-MX" dirty="0" smtClean="0"/>
          </a:p>
          <a:p>
            <a:endParaRPr lang="es-MX" sz="2600" b="1" dirty="0" smtClean="0"/>
          </a:p>
          <a:p>
            <a:endParaRPr lang="es-MX" dirty="0" smtClean="0"/>
          </a:p>
          <a:p>
            <a:pPr>
              <a:buNone/>
            </a:pPr>
            <a:endParaRPr lang="es-MX" dirty="0"/>
          </a:p>
        </p:txBody>
      </p:sp>
    </p:spTree>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4282" y="1142984"/>
            <a:ext cx="8686800" cy="5143536"/>
          </a:xfrm>
        </p:spPr>
        <p:txBody>
          <a:bodyPr>
            <a:normAutofit fontScale="92500" lnSpcReduction="20000"/>
          </a:bodyPr>
          <a:lstStyle/>
          <a:p>
            <a:pPr algn="ctr">
              <a:buNone/>
            </a:pPr>
            <a:r>
              <a:rPr lang="es-MX" b="1" dirty="0" smtClean="0"/>
              <a:t>APRENDER MATEMÁTICAS A TRAVÉS DE LOS JUEGOS DE </a:t>
            </a:r>
            <a:r>
              <a:rPr lang="es-MX" b="1" dirty="0" smtClean="0"/>
              <a:t>MESA</a:t>
            </a:r>
          </a:p>
          <a:p>
            <a:pPr algn="just">
              <a:buNone/>
            </a:pPr>
            <a:r>
              <a:rPr lang="es-MX" dirty="0" smtClean="0"/>
              <a:t>PRPÓSITO: LOS RESULTADOS QUE SE HAN OBTENIDO EN LAS PRUEBAS DE ENLACE DEMUESTRAN QUE LOS ALUMNOS NO HAN DESARROLLADO LAS COMPETENCIAS MATEMÁTICAS PLANTEADAS EN EL PLAN Y PROGRAMA DE EDUCACIÓN PRIMARIAS PARA LO CÚAL SE PONDRÁ EN PRÁCTICA UNA PROPUESTA DIDÁCTICA QUE MEDIANTE LA APLICACIÓN DE LOS JUEGOS  DE MESA TRADICIONALES LOS ALUMNOS LOGREN ALCANZAR  EL PERFIL DE EGRESO DE ESTE NIVEL EN LA ASIGNATURA DE MATEMATICAS</a:t>
            </a:r>
            <a:endParaRPr lang="es-MX" dirty="0" smtClean="0"/>
          </a:p>
          <a:p>
            <a:pPr algn="just">
              <a:buNone/>
            </a:pPr>
            <a:endParaRPr lang="es-MX" b="1" dirty="0" smtClean="0"/>
          </a:p>
        </p:txBody>
      </p:sp>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4282" y="1071546"/>
            <a:ext cx="8686800" cy="5437207"/>
          </a:xfrm>
        </p:spPr>
        <p:txBody>
          <a:bodyPr>
            <a:normAutofit lnSpcReduction="10000"/>
          </a:bodyPr>
          <a:lstStyle/>
          <a:p>
            <a:pPr algn="ctr">
              <a:buNone/>
            </a:pPr>
            <a:r>
              <a:rPr lang="es-MX" b="1" dirty="0" smtClean="0"/>
              <a:t>EXPERIMENTA Y APRENDE EN EL AULA A TRAVÉS  DE LA CIENCIA</a:t>
            </a:r>
          </a:p>
          <a:p>
            <a:pPr algn="just">
              <a:buNone/>
            </a:pPr>
            <a:r>
              <a:rPr lang="es-MX" dirty="0" smtClean="0"/>
              <a:t>PROPÓSITO: FORTALECER </a:t>
            </a:r>
            <a:r>
              <a:rPr lang="es-MX" dirty="0" smtClean="0"/>
              <a:t>LA FORMACIÓN METODOLÓGICA  DE LOS PARTICIPANTES MEDIANTE EL CONOCIMIENTO DE LA METODOLOGIA INDAGATORIA PARA FACILITAR  LA CONSTRUCCIÓN DEL CONOCIMIENTO CIENTIFICO, EL DESARROLLO DE HABILIDADES Y ACTITUDES CRITICAS, ADEMAS DE PROPICIAR EL GUSTO POR EL APRENDIZAJE, LA CIENCIA EN LOS ALUMNOS DE EDUCACIÓN PRIMARIA</a:t>
            </a:r>
          </a:p>
          <a:p>
            <a:endParaRPr lang="es-MX" dirty="0"/>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14290"/>
            <a:ext cx="8229600" cy="1143000"/>
          </a:xfrm>
        </p:spPr>
        <p:txBody>
          <a:bodyPr>
            <a:normAutofit fontScale="90000"/>
          </a:bodyPr>
          <a:lstStyle/>
          <a:p>
            <a:pPr algn="ctr"/>
            <a:r>
              <a:rPr lang="es-MX" dirty="0" smtClean="0"/>
              <a:t>PLAN ESTRATÉGICO DE TRANSFORMACIÓN ESCOLAR (PETE) Y EL PROGRAMA ANUAL DE TRABAJO (PAT)</a:t>
            </a:r>
            <a:endParaRPr lang="es-MX" dirty="0"/>
          </a:p>
        </p:txBody>
      </p:sp>
      <p:sp>
        <p:nvSpPr>
          <p:cNvPr id="3" name="2 Marcador de contenido"/>
          <p:cNvSpPr>
            <a:spLocks noGrp="1"/>
          </p:cNvSpPr>
          <p:nvPr>
            <p:ph idx="1"/>
          </p:nvPr>
        </p:nvSpPr>
        <p:spPr>
          <a:xfrm>
            <a:off x="214282" y="2571745"/>
            <a:ext cx="8686800" cy="3929090"/>
          </a:xfrm>
        </p:spPr>
        <p:txBody>
          <a:bodyPr/>
          <a:lstStyle/>
          <a:p>
            <a:pPr algn="just">
              <a:buNone/>
            </a:pPr>
            <a:endParaRPr lang="es-MX" dirty="0" smtClean="0"/>
          </a:p>
          <a:p>
            <a:pPr algn="just"/>
            <a:r>
              <a:rPr lang="es-MX" dirty="0" smtClean="0"/>
              <a:t>Se constituyen como el medio y herramienta de la gestión escolar, para diseñar las acciones que permitirán al colectivo escolar lograr la visión de la escuela a la que aspira.</a:t>
            </a:r>
            <a:endParaRPr lang="es-MX" dirty="0"/>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Dimensión organizativa</a:t>
            </a:r>
            <a:endParaRPr lang="es-MX" dirty="0"/>
          </a:p>
        </p:txBody>
      </p:sp>
      <p:sp>
        <p:nvSpPr>
          <p:cNvPr id="3" name="2 Marcador de contenido"/>
          <p:cNvSpPr>
            <a:spLocks noGrp="1"/>
          </p:cNvSpPr>
          <p:nvPr>
            <p:ph idx="1"/>
          </p:nvPr>
        </p:nvSpPr>
        <p:spPr/>
        <p:txBody>
          <a:bodyPr>
            <a:normAutofit/>
          </a:bodyPr>
          <a:lstStyle/>
          <a:p>
            <a:pPr algn="just"/>
            <a:r>
              <a:rPr lang="es-MX" sz="2800" dirty="0" smtClean="0"/>
              <a:t>Generar condiciones que favorezcan las buenas relaciones entre todos, independientemente de los niveles jerárquicos y responsabilidades </a:t>
            </a:r>
            <a:endParaRPr lang="es-MX" sz="2800" dirty="0"/>
          </a:p>
        </p:txBody>
      </p:sp>
    </p:spTree>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0"/>
            <a:ext cx="8229600" cy="1071546"/>
          </a:xfrm>
        </p:spPr>
        <p:txBody>
          <a:bodyPr>
            <a:noAutofit/>
          </a:bodyPr>
          <a:lstStyle/>
          <a:p>
            <a:r>
              <a:rPr lang="es-ES" sz="3600" b="0" dirty="0" smtClean="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rPr>
              <a:t>SEGURIDAD Y EMERGENCIA ESCOLAR</a:t>
            </a:r>
            <a:endParaRPr lang="es-ES" sz="3600" b="0" dirty="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endParaRPr>
          </a:p>
        </p:txBody>
      </p:sp>
      <p:graphicFrame>
        <p:nvGraphicFramePr>
          <p:cNvPr id="4" name="3 Marcador de contenido"/>
          <p:cNvGraphicFramePr>
            <a:graphicFrameLocks noGrp="1"/>
          </p:cNvGraphicFramePr>
          <p:nvPr>
            <p:ph idx="1"/>
          </p:nvPr>
        </p:nvGraphicFramePr>
        <p:xfrm>
          <a:off x="0" y="1000108"/>
          <a:ext cx="9072594" cy="5857892"/>
        </p:xfrm>
        <a:graphic>
          <a:graphicData uri="http://schemas.openxmlformats.org/drawingml/2006/table">
            <a:tbl>
              <a:tblPr firstRow="1" bandRow="1">
                <a:tableStyleId>{00A15C55-8517-42AA-B614-E9B94910E393}</a:tableStyleId>
              </a:tblPr>
              <a:tblGrid>
                <a:gridCol w="2714612"/>
                <a:gridCol w="4378397"/>
                <a:gridCol w="1979585"/>
              </a:tblGrid>
              <a:tr h="712380">
                <a:tc>
                  <a:txBody>
                    <a:bodyPr/>
                    <a:lstStyle/>
                    <a:p>
                      <a:r>
                        <a:rPr lang="es-ES" sz="1200" dirty="0" smtClean="0"/>
                        <a:t>ACCIONES</a:t>
                      </a:r>
                      <a:endParaRPr lang="es-ES" sz="1200" dirty="0"/>
                    </a:p>
                  </a:txBody>
                  <a:tcPr/>
                </a:tc>
                <a:tc>
                  <a:txBody>
                    <a:bodyPr/>
                    <a:lstStyle/>
                    <a:p>
                      <a:r>
                        <a:rPr lang="es-ES" sz="1200" dirty="0" smtClean="0"/>
                        <a:t>PROPÓSITOS:</a:t>
                      </a:r>
                      <a:endParaRPr lang="es-ES" sz="1200" dirty="0"/>
                    </a:p>
                  </a:txBody>
                  <a:tcPr/>
                </a:tc>
                <a:tc>
                  <a:txBody>
                    <a:bodyPr/>
                    <a:lstStyle/>
                    <a:p>
                      <a:r>
                        <a:rPr lang="es-ES" sz="1200" dirty="0" smtClean="0"/>
                        <a:t>ÁREA</a:t>
                      </a:r>
                      <a:r>
                        <a:rPr lang="es-ES" sz="1200" baseline="0" dirty="0" smtClean="0"/>
                        <a:t> DE MEJORA EN EL CENTRO EDUCATIVO</a:t>
                      </a:r>
                      <a:endParaRPr lang="es-ES" sz="1200" dirty="0"/>
                    </a:p>
                  </a:txBody>
                  <a:tcPr/>
                </a:tc>
              </a:tr>
              <a:tr h="5145512">
                <a:tc>
                  <a:txBody>
                    <a:bodyPr/>
                    <a:lstStyle/>
                    <a:p>
                      <a:endParaRPr lang="es-ES" sz="1200" dirty="0" smtClean="0"/>
                    </a:p>
                    <a:p>
                      <a:pPr>
                        <a:buFont typeface="Wingdings" pitchFamily="2" charset="2"/>
                        <a:buChar char="Ø"/>
                      </a:pPr>
                      <a:r>
                        <a:rPr lang="es-ES" sz="1200" dirty="0" smtClean="0"/>
                        <a:t>Práctica</a:t>
                      </a:r>
                      <a:r>
                        <a:rPr lang="es-ES" sz="1200" baseline="0" dirty="0" smtClean="0"/>
                        <a:t> continua de simulación y </a:t>
                      </a:r>
                    </a:p>
                    <a:p>
                      <a:pPr>
                        <a:buFont typeface="Wingdings" pitchFamily="2" charset="2"/>
                        <a:buNone/>
                      </a:pPr>
                      <a:r>
                        <a:rPr lang="es-ES" sz="1200" baseline="0" dirty="0" smtClean="0"/>
                        <a:t>    ejercitación de simulacros en los</a:t>
                      </a:r>
                    </a:p>
                    <a:p>
                      <a:pPr>
                        <a:buFont typeface="Wingdings" pitchFamily="2" charset="2"/>
                        <a:buNone/>
                      </a:pPr>
                      <a:r>
                        <a:rPr lang="es-ES" sz="1200" baseline="0" dirty="0" smtClean="0"/>
                        <a:t>    centros escolares, casas y </a:t>
                      </a:r>
                    </a:p>
                    <a:p>
                      <a:pPr>
                        <a:buFont typeface="Wingdings" pitchFamily="2" charset="2"/>
                        <a:buNone/>
                      </a:pPr>
                      <a:r>
                        <a:rPr lang="es-ES" sz="1200" baseline="0" dirty="0" smtClean="0"/>
                        <a:t>    contexto.</a:t>
                      </a:r>
                    </a:p>
                    <a:p>
                      <a:pPr>
                        <a:buFont typeface="Wingdings" pitchFamily="2" charset="2"/>
                        <a:buNone/>
                      </a:pPr>
                      <a:r>
                        <a:rPr lang="es-ES" sz="1200" baseline="0" dirty="0" smtClean="0"/>
                        <a:t>    </a:t>
                      </a: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txBody>
                  <a:tcPr/>
                </a:tc>
                <a:tc>
                  <a:txBody>
                    <a:bodyPr/>
                    <a:lstStyle/>
                    <a:p>
                      <a:pPr marL="342900" indent="-342900">
                        <a:spcBef>
                          <a:spcPct val="20000"/>
                        </a:spcBef>
                        <a:buSzPct val="85000"/>
                        <a:buFont typeface="Wingdings" pitchFamily="2" charset="2"/>
                        <a:buNone/>
                      </a:pPr>
                      <a:endParaRPr lang="es-ES" sz="1200" baseline="0" dirty="0" smtClean="0"/>
                    </a:p>
                    <a:p>
                      <a:pPr marL="342900" marR="0" indent="-342900" algn="l" defTabSz="914400" rtl="0" eaLnBrk="1" fontAlgn="auto" latinLnBrk="0" hangingPunct="1">
                        <a:lnSpc>
                          <a:spcPct val="100000"/>
                        </a:lnSpc>
                        <a:spcBef>
                          <a:spcPct val="20000"/>
                        </a:spcBef>
                        <a:spcAft>
                          <a:spcPts val="0"/>
                        </a:spcAft>
                        <a:buClrTx/>
                        <a:buSzPct val="85000"/>
                        <a:buFont typeface="Wingdings" pitchFamily="2" charset="2"/>
                        <a:buChar char="§"/>
                        <a:tabLst/>
                        <a:defRPr/>
                      </a:pPr>
                      <a:r>
                        <a:rPr kumimoji="0" lang="es-MX" sz="1200" b="0" kern="1200" baseline="0" dirty="0" smtClean="0">
                          <a:solidFill>
                            <a:schemeClr val="dk1"/>
                          </a:solidFill>
                          <a:latin typeface="+mn-lt"/>
                          <a:ea typeface="+mn-ea"/>
                          <a:cs typeface="+mn-cs"/>
                        </a:rPr>
                        <a:t>Asesorar y orientar a los docentes a través de: pláticas, conferencias, inducciones, en temática relacionada a la Seguridad y Emergencia Escolar. </a:t>
                      </a:r>
                    </a:p>
                    <a:p>
                      <a:pPr marL="342900" marR="0" indent="-342900" algn="l" defTabSz="914400" rtl="0" eaLnBrk="1" fontAlgn="auto" latinLnBrk="0" hangingPunct="1">
                        <a:lnSpc>
                          <a:spcPct val="100000"/>
                        </a:lnSpc>
                        <a:spcBef>
                          <a:spcPct val="20000"/>
                        </a:spcBef>
                        <a:spcAft>
                          <a:spcPts val="0"/>
                        </a:spcAft>
                        <a:buClrTx/>
                        <a:buSzPct val="85000"/>
                        <a:buFont typeface="Wingdings" pitchFamily="2" charset="2"/>
                        <a:buChar char="§"/>
                        <a:tabLst/>
                        <a:defRPr/>
                      </a:pPr>
                      <a:endParaRPr kumimoji="0" lang="es-MX" sz="1200" b="0" kern="1200" baseline="0" dirty="0" smtClean="0">
                        <a:solidFill>
                          <a:schemeClr val="dk1"/>
                        </a:solidFill>
                        <a:latin typeface="+mn-lt"/>
                        <a:ea typeface="+mn-ea"/>
                        <a:cs typeface="+mn-cs"/>
                      </a:endParaRPr>
                    </a:p>
                    <a:p>
                      <a:pPr marL="342900" marR="0" indent="-342900" algn="l" defTabSz="914400" rtl="0" eaLnBrk="1" fontAlgn="auto" latinLnBrk="0" hangingPunct="1">
                        <a:lnSpc>
                          <a:spcPct val="100000"/>
                        </a:lnSpc>
                        <a:spcBef>
                          <a:spcPct val="20000"/>
                        </a:spcBef>
                        <a:spcAft>
                          <a:spcPts val="0"/>
                        </a:spcAft>
                        <a:buClrTx/>
                        <a:buSzPct val="85000"/>
                        <a:buFont typeface="Wingdings" pitchFamily="2" charset="2"/>
                        <a:buChar char="§"/>
                        <a:tabLst/>
                        <a:defRPr/>
                      </a:pPr>
                      <a:r>
                        <a:rPr kumimoji="0" lang="es-MX" sz="1200" b="0" kern="1200" baseline="0" dirty="0" smtClean="0">
                          <a:solidFill>
                            <a:schemeClr val="dk1"/>
                          </a:solidFill>
                          <a:latin typeface="+mn-lt"/>
                          <a:ea typeface="+mn-ea"/>
                          <a:cs typeface="+mn-cs"/>
                        </a:rPr>
                        <a:t>Sensibilizar y orientar a los padres de familia y alumnos  para actuar en caso de una contingencia ambiental. 	</a:t>
                      </a:r>
                    </a:p>
                    <a:p>
                      <a:pPr marL="342900" indent="-342900">
                        <a:spcBef>
                          <a:spcPct val="20000"/>
                        </a:spcBef>
                        <a:buSzPct val="85000"/>
                        <a:buFont typeface="Wingdings" pitchFamily="2" charset="2"/>
                        <a:buChar char="§"/>
                      </a:pPr>
                      <a:endParaRPr lang="es-ES" sz="1200" b="0" baseline="0" dirty="0" smtClean="0"/>
                    </a:p>
                    <a:p>
                      <a:pPr marL="342900" indent="-342900">
                        <a:spcBef>
                          <a:spcPct val="20000"/>
                        </a:spcBef>
                        <a:buSzPct val="85000"/>
                        <a:buFont typeface="Wingdings" pitchFamily="2" charset="2"/>
                        <a:buNone/>
                      </a:pPr>
                      <a:endParaRPr lang="es-ES" sz="1200" baseline="0" dirty="0" smtClean="0"/>
                    </a:p>
                    <a:p>
                      <a:pPr marL="342900" indent="-342900">
                        <a:spcBef>
                          <a:spcPct val="20000"/>
                        </a:spcBef>
                        <a:buSzPct val="85000"/>
                        <a:buFont typeface="Wingdings" pitchFamily="2" charset="2"/>
                        <a:buNone/>
                      </a:pPr>
                      <a:endParaRPr lang="es-ES" sz="1200" baseline="0" dirty="0" smtClean="0"/>
                    </a:p>
                    <a:p>
                      <a:pPr marL="342900" indent="-342900">
                        <a:spcBef>
                          <a:spcPct val="20000"/>
                        </a:spcBef>
                        <a:buSzPct val="85000"/>
                        <a:buFont typeface="Wingdings" pitchFamily="2" charset="2"/>
                        <a:buNone/>
                      </a:pPr>
                      <a:endParaRPr lang="es-ES" sz="1200" dirty="0"/>
                    </a:p>
                  </a:txBody>
                  <a:tcPr/>
                </a:tc>
                <a:tc>
                  <a:txBody>
                    <a:bodyPr/>
                    <a:lstStyle/>
                    <a:p>
                      <a:endParaRPr lang="es-ES" sz="1200" baseline="0" dirty="0" smtClean="0"/>
                    </a:p>
                    <a:p>
                      <a:pPr>
                        <a:buFont typeface="Wingdings" pitchFamily="2" charset="2"/>
                        <a:buChar char="§"/>
                      </a:pPr>
                      <a:r>
                        <a:rPr lang="es-ES" sz="1200" baseline="0" dirty="0" smtClean="0"/>
                        <a:t>Orientar, a docentes y</a:t>
                      </a:r>
                    </a:p>
                    <a:p>
                      <a:pPr>
                        <a:buFont typeface="Wingdings" pitchFamily="2" charset="2"/>
                        <a:buNone/>
                      </a:pPr>
                      <a:r>
                        <a:rPr lang="es-ES" sz="1200" baseline="0" dirty="0" smtClean="0"/>
                        <a:t>  directivos en la </a:t>
                      </a:r>
                    </a:p>
                    <a:p>
                      <a:pPr>
                        <a:buFont typeface="Wingdings" pitchFamily="2" charset="2"/>
                        <a:buNone/>
                      </a:pPr>
                      <a:r>
                        <a:rPr lang="es-ES" sz="1200" baseline="0" dirty="0" smtClean="0"/>
                        <a:t>   implementación</a:t>
                      </a:r>
                    </a:p>
                    <a:p>
                      <a:pPr>
                        <a:buFont typeface="Wingdings" pitchFamily="2" charset="2"/>
                        <a:buNone/>
                      </a:pPr>
                      <a:r>
                        <a:rPr lang="es-ES" sz="1200" baseline="0" dirty="0" smtClean="0"/>
                        <a:t>   de estrategias  para  res-</a:t>
                      </a:r>
                    </a:p>
                    <a:p>
                      <a:pPr>
                        <a:buFont typeface="Wingdings" pitchFamily="2" charset="2"/>
                        <a:buNone/>
                      </a:pPr>
                      <a:r>
                        <a:rPr lang="es-ES" sz="1200" baseline="0" dirty="0" smtClean="0"/>
                        <a:t>   guardar la seguridad de</a:t>
                      </a:r>
                    </a:p>
                    <a:p>
                      <a:pPr>
                        <a:buFont typeface="Wingdings" pitchFamily="2" charset="2"/>
                        <a:buNone/>
                      </a:pPr>
                      <a:r>
                        <a:rPr lang="es-ES" sz="1200" baseline="0" dirty="0" smtClean="0"/>
                        <a:t>   la comunidad educativa.</a:t>
                      </a:r>
                    </a:p>
                    <a:p>
                      <a:pPr>
                        <a:buFont typeface="Wingdings" pitchFamily="2" charset="2"/>
                        <a:buNone/>
                      </a:pPr>
                      <a:r>
                        <a:rPr lang="es-ES" sz="1200" baseline="0" dirty="0" smtClean="0"/>
                        <a:t>   </a:t>
                      </a:r>
                    </a:p>
                    <a:p>
                      <a:pPr>
                        <a:buFont typeface="Wingdings" pitchFamily="2" charset="2"/>
                        <a:buChar char="§"/>
                      </a:pPr>
                      <a:r>
                        <a:rPr lang="es-ES" sz="1200" baseline="0" dirty="0" smtClean="0"/>
                        <a:t>Promover la seguridad en </a:t>
                      </a:r>
                    </a:p>
                    <a:p>
                      <a:pPr>
                        <a:buFont typeface="Wingdings" pitchFamily="2" charset="2"/>
                        <a:buNone/>
                      </a:pPr>
                      <a:r>
                        <a:rPr lang="es-ES" sz="1200" baseline="0" dirty="0" smtClean="0"/>
                        <a:t>   la toma de decisiones en</a:t>
                      </a:r>
                    </a:p>
                    <a:p>
                      <a:pPr>
                        <a:buFont typeface="Wingdings" pitchFamily="2" charset="2"/>
                        <a:buNone/>
                      </a:pPr>
                      <a:r>
                        <a:rPr lang="es-ES" sz="1200" baseline="0" dirty="0" smtClean="0"/>
                        <a:t>   caso de una contingencia</a:t>
                      </a:r>
                    </a:p>
                    <a:p>
                      <a:pPr>
                        <a:buFont typeface="Wingdings" pitchFamily="2" charset="2"/>
                        <a:buNone/>
                      </a:pPr>
                      <a:r>
                        <a:rPr lang="es-ES" sz="1200" baseline="0" dirty="0" smtClean="0"/>
                        <a:t>   ambiental. </a:t>
                      </a:r>
                    </a:p>
                    <a:p>
                      <a:pPr>
                        <a:buFont typeface="Wingdings" pitchFamily="2" charset="2"/>
                        <a:buChar char="§"/>
                      </a:pPr>
                      <a:r>
                        <a:rPr lang="es-ES" sz="1200" baseline="0" dirty="0" smtClean="0"/>
                        <a:t>Aplicar de manera </a:t>
                      </a:r>
                      <a:r>
                        <a:rPr lang="es-ES" sz="1200" baseline="0" dirty="0" err="1" smtClean="0"/>
                        <a:t>siste</a:t>
                      </a:r>
                      <a:r>
                        <a:rPr lang="es-ES" sz="1200" baseline="0" dirty="0" smtClean="0"/>
                        <a:t>-</a:t>
                      </a:r>
                    </a:p>
                    <a:p>
                      <a:pPr>
                        <a:buFont typeface="Wingdings" pitchFamily="2" charset="2"/>
                        <a:buNone/>
                      </a:pPr>
                      <a:r>
                        <a:rPr lang="es-ES" sz="1200" baseline="0" dirty="0" smtClean="0"/>
                        <a:t>   </a:t>
                      </a:r>
                      <a:r>
                        <a:rPr lang="es-ES" sz="1200" baseline="0" dirty="0" err="1" smtClean="0"/>
                        <a:t>mática</a:t>
                      </a:r>
                      <a:r>
                        <a:rPr lang="es-ES" sz="1200" baseline="0" dirty="0" smtClean="0"/>
                        <a:t>  simulacros de </a:t>
                      </a:r>
                    </a:p>
                    <a:p>
                      <a:pPr>
                        <a:buFont typeface="Wingdings" pitchFamily="2" charset="2"/>
                        <a:buNone/>
                      </a:pPr>
                      <a:r>
                        <a:rPr lang="es-ES" sz="1200" baseline="0" dirty="0" smtClean="0"/>
                        <a:t>   evacuación en escuelas, </a:t>
                      </a:r>
                    </a:p>
                    <a:p>
                      <a:pPr>
                        <a:buFont typeface="Wingdings" pitchFamily="2" charset="2"/>
                        <a:buNone/>
                      </a:pPr>
                      <a:r>
                        <a:rPr lang="es-ES" sz="1200" baseline="0" dirty="0" smtClean="0"/>
                        <a:t>   hogares y comunidad.</a:t>
                      </a:r>
                    </a:p>
                  </a:txBody>
                  <a:tcPr/>
                </a:tc>
              </a:tr>
            </a:tbl>
          </a:graphicData>
        </a:graphic>
      </p:graphicFrame>
    </p:spTree>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Dimensión administrativa</a:t>
            </a:r>
            <a:endParaRPr lang="es-MX" dirty="0"/>
          </a:p>
        </p:txBody>
      </p:sp>
      <p:sp>
        <p:nvSpPr>
          <p:cNvPr id="3" name="2 Marcador de contenido"/>
          <p:cNvSpPr>
            <a:spLocks noGrp="1"/>
          </p:cNvSpPr>
          <p:nvPr>
            <p:ph idx="1"/>
          </p:nvPr>
        </p:nvSpPr>
        <p:spPr/>
        <p:txBody>
          <a:bodyPr>
            <a:normAutofit/>
          </a:bodyPr>
          <a:lstStyle/>
          <a:p>
            <a:pPr algn="just"/>
            <a:r>
              <a:rPr lang="es-MX" sz="2800" dirty="0" smtClean="0"/>
              <a:t>Acciones dirigidas a la coordinación permanente de los recursos humanos, materiales, financieros, de tiempo, además de garantizar acciones de control de la información.</a:t>
            </a:r>
            <a:endParaRPr lang="es-MX" sz="2800" dirty="0"/>
          </a:p>
        </p:txBody>
      </p:sp>
    </p:spTree>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0"/>
            <a:ext cx="8229600" cy="1071546"/>
          </a:xfrm>
        </p:spPr>
        <p:txBody>
          <a:bodyPr>
            <a:normAutofit/>
            <a:scene3d>
              <a:camera prst="orthographicFront"/>
              <a:lightRig rig="soft" dir="t">
                <a:rot lat="0" lon="0" rev="16800000"/>
              </a:lightRig>
            </a:scene3d>
            <a:sp3d extrusionH="57150" prstMaterial="softEdge">
              <a:bevelT w="38100" h="38100" prst="angle"/>
            </a:sp3d>
          </a:bodyPr>
          <a:lstStyle/>
          <a:p>
            <a:pPr algn="ctr"/>
            <a:r>
              <a:rPr lang="es-ES" b="0" dirty="0" smtClean="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rPr>
              <a:t>ESCUELAS DE CALIDAD</a:t>
            </a:r>
            <a:endParaRPr lang="es-ES" b="0" dirty="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endParaRPr>
          </a:p>
        </p:txBody>
      </p:sp>
      <p:graphicFrame>
        <p:nvGraphicFramePr>
          <p:cNvPr id="4" name="3 Marcador de contenido"/>
          <p:cNvGraphicFramePr>
            <a:graphicFrameLocks noGrp="1"/>
          </p:cNvGraphicFramePr>
          <p:nvPr>
            <p:ph idx="1"/>
          </p:nvPr>
        </p:nvGraphicFramePr>
        <p:xfrm>
          <a:off x="0" y="1000108"/>
          <a:ext cx="9072594" cy="5857892"/>
        </p:xfrm>
        <a:graphic>
          <a:graphicData uri="http://schemas.openxmlformats.org/drawingml/2006/table">
            <a:tbl>
              <a:tblPr firstRow="1" bandRow="1">
                <a:tableStyleId>{00A15C55-8517-42AA-B614-E9B94910E393}</a:tableStyleId>
              </a:tblPr>
              <a:tblGrid>
                <a:gridCol w="2714612"/>
                <a:gridCol w="4378397"/>
                <a:gridCol w="1979585"/>
              </a:tblGrid>
              <a:tr h="712380">
                <a:tc>
                  <a:txBody>
                    <a:bodyPr/>
                    <a:lstStyle/>
                    <a:p>
                      <a:r>
                        <a:rPr lang="es-ES" sz="1200" dirty="0" smtClean="0"/>
                        <a:t>ACCIONES</a:t>
                      </a:r>
                      <a:endParaRPr lang="es-ES" sz="1200" dirty="0"/>
                    </a:p>
                  </a:txBody>
                  <a:tcPr/>
                </a:tc>
                <a:tc>
                  <a:txBody>
                    <a:bodyPr/>
                    <a:lstStyle/>
                    <a:p>
                      <a:r>
                        <a:rPr lang="es-ES" sz="1200" dirty="0" smtClean="0"/>
                        <a:t>PROPÓSITOS:</a:t>
                      </a:r>
                      <a:endParaRPr lang="es-ES" sz="1200" dirty="0"/>
                    </a:p>
                  </a:txBody>
                  <a:tcPr/>
                </a:tc>
                <a:tc>
                  <a:txBody>
                    <a:bodyPr/>
                    <a:lstStyle/>
                    <a:p>
                      <a:r>
                        <a:rPr lang="es-ES" sz="1200" dirty="0" smtClean="0"/>
                        <a:t>ÁREA</a:t>
                      </a:r>
                      <a:r>
                        <a:rPr lang="es-ES" sz="1200" baseline="0" dirty="0" smtClean="0"/>
                        <a:t> DE MEJORA EN EL CENTRO EDUCATIVO</a:t>
                      </a:r>
                      <a:endParaRPr lang="es-ES" sz="1200" dirty="0"/>
                    </a:p>
                  </a:txBody>
                  <a:tcPr/>
                </a:tc>
              </a:tr>
              <a:tr h="5145512">
                <a:tc>
                  <a:txBody>
                    <a:bodyPr/>
                    <a:lstStyle/>
                    <a:p>
                      <a:endParaRPr lang="es-ES" sz="1200" dirty="0" smtClean="0"/>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es-MX" sz="1200" b="0" kern="1200" baseline="0" dirty="0" smtClean="0">
                          <a:solidFill>
                            <a:schemeClr val="dk1"/>
                          </a:solidFill>
                          <a:latin typeface="+mn-lt"/>
                          <a:ea typeface="+mn-ea"/>
                          <a:cs typeface="+mn-cs"/>
                        </a:rPr>
                        <a:t>Atención a la comunidad educativa</a:t>
                      </a: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kumimoji="0" lang="es-MX" sz="1200" b="0" kern="1200" baseline="0" dirty="0" smtClean="0">
                          <a:solidFill>
                            <a:schemeClr val="dk1"/>
                          </a:solidFill>
                          <a:latin typeface="+mn-lt"/>
                          <a:ea typeface="+mn-ea"/>
                          <a:cs typeface="+mn-cs"/>
                        </a:rPr>
                        <a:t>   con apoyos económicos, pedagógicos</a:t>
                      </a: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kumimoji="0" lang="es-MX" sz="1200" b="0" kern="1200" baseline="0" dirty="0" smtClean="0">
                          <a:solidFill>
                            <a:schemeClr val="dk1"/>
                          </a:solidFill>
                          <a:latin typeface="+mn-lt"/>
                          <a:ea typeface="+mn-ea"/>
                          <a:cs typeface="+mn-cs"/>
                        </a:rPr>
                        <a:t>   y de orientación para la</a:t>
                      </a: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kumimoji="0" lang="es-MX" sz="1200" b="0" kern="1200" baseline="0" dirty="0" smtClean="0">
                          <a:solidFill>
                            <a:schemeClr val="dk1"/>
                          </a:solidFill>
                          <a:latin typeface="+mn-lt"/>
                          <a:ea typeface="+mn-ea"/>
                          <a:cs typeface="+mn-cs"/>
                        </a:rPr>
                        <a:t>   implementación de un nuevo modelo</a:t>
                      </a: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kumimoji="0" lang="es-MX" sz="1200" b="0" kern="1200" baseline="0" dirty="0" smtClean="0">
                          <a:solidFill>
                            <a:schemeClr val="dk1"/>
                          </a:solidFill>
                          <a:latin typeface="+mn-lt"/>
                          <a:ea typeface="+mn-ea"/>
                          <a:cs typeface="+mn-cs"/>
                        </a:rPr>
                        <a:t>  de gestión escolar que propicia el</a:t>
                      </a: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kumimoji="0" lang="es-MX" sz="1200" b="0" kern="1200" baseline="0" dirty="0" smtClean="0">
                          <a:solidFill>
                            <a:schemeClr val="dk1"/>
                          </a:solidFill>
                          <a:latin typeface="+mn-lt"/>
                          <a:ea typeface="+mn-ea"/>
                          <a:cs typeface="+mn-cs"/>
                        </a:rPr>
                        <a:t>  trabajo colaborativo y la participación </a:t>
                      </a: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kumimoji="0" lang="es-MX" sz="1200" b="0" kern="1200" baseline="0" dirty="0" smtClean="0">
                          <a:solidFill>
                            <a:schemeClr val="dk1"/>
                          </a:solidFill>
                          <a:latin typeface="+mn-lt"/>
                          <a:ea typeface="+mn-ea"/>
                          <a:cs typeface="+mn-cs"/>
                        </a:rPr>
                        <a:t>  social.</a:t>
                      </a:r>
                      <a:endParaRPr lang="es-ES" sz="1200" dirty="0" smtClean="0"/>
                    </a:p>
                    <a:p>
                      <a:r>
                        <a:rPr kumimoji="0" lang="es-MX" sz="1200" kern="1200" dirty="0" smtClean="0">
                          <a:solidFill>
                            <a:schemeClr val="dk1"/>
                          </a:solidFill>
                          <a:latin typeface="+mn-lt"/>
                          <a:ea typeface="+mn-ea"/>
                          <a:cs typeface="+mn-cs"/>
                        </a:rPr>
                        <a:t/>
                      </a:r>
                      <a:br>
                        <a:rPr kumimoji="0" lang="es-MX" sz="1200" kern="1200" dirty="0" smtClean="0">
                          <a:solidFill>
                            <a:schemeClr val="dk1"/>
                          </a:solidFill>
                          <a:latin typeface="+mn-lt"/>
                          <a:ea typeface="+mn-ea"/>
                          <a:cs typeface="+mn-cs"/>
                        </a:rPr>
                      </a:br>
                      <a:endParaRPr lang="es-MX" sz="1200" dirty="0" smtClean="0"/>
                    </a:p>
                    <a:p>
                      <a:r>
                        <a:rPr kumimoji="0" lang="es-MX" sz="1200" kern="1200" dirty="0" smtClean="0">
                          <a:solidFill>
                            <a:schemeClr val="dk1"/>
                          </a:solidFill>
                          <a:latin typeface="+mn-lt"/>
                          <a:ea typeface="+mn-ea"/>
                          <a:cs typeface="+mn-cs"/>
                        </a:rPr>
                        <a:t/>
                      </a:r>
                      <a:br>
                        <a:rPr kumimoji="0" lang="es-MX" sz="1200" kern="1200" dirty="0" smtClean="0">
                          <a:solidFill>
                            <a:schemeClr val="dk1"/>
                          </a:solidFill>
                          <a:latin typeface="+mn-lt"/>
                          <a:ea typeface="+mn-ea"/>
                          <a:cs typeface="+mn-cs"/>
                        </a:rPr>
                      </a:br>
                      <a:endParaRPr lang="es-MX"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txBody>
                  <a:tcPr/>
                </a:tc>
                <a:tc>
                  <a:txBody>
                    <a:bodyPr/>
                    <a:lstStyle/>
                    <a:p>
                      <a:pPr marL="342900" indent="-342900">
                        <a:spcBef>
                          <a:spcPct val="20000"/>
                        </a:spcBef>
                        <a:buSzPct val="85000"/>
                        <a:buFont typeface="Wingdings" pitchFamily="2" charset="2"/>
                        <a:buNone/>
                      </a:pPr>
                      <a:endParaRPr lang="es-ES" sz="1200" baseline="0" dirty="0" smtClean="0"/>
                    </a:p>
                    <a:p>
                      <a:pPr marL="342900" indent="-342900">
                        <a:spcBef>
                          <a:spcPct val="20000"/>
                        </a:spcBef>
                        <a:buSzPct val="85000"/>
                        <a:buFont typeface="Wingdings" pitchFamily="2" charset="2"/>
                        <a:buChar char="§"/>
                      </a:pPr>
                      <a:r>
                        <a:rPr kumimoji="0" lang="es-MX" sz="1200" kern="1200" dirty="0" smtClean="0">
                          <a:solidFill>
                            <a:schemeClr val="dk1"/>
                          </a:solidFill>
                          <a:latin typeface="+mn-lt"/>
                          <a:ea typeface="+mn-ea"/>
                          <a:cs typeface="+mn-cs"/>
                        </a:rPr>
                        <a:t>Instituir en las escuelas públicas de educación básica incorporadas al Programa, un modelo de autogestión enfocado a la mejora de los aprendizajes de los estudiantes y la práctica docente mediante una gestión escolar estratégica que atienda con equidad a la diversidad, a partir de un esquema de cofinanciamiento, participación social y rendición de cuentas. </a:t>
                      </a:r>
                    </a:p>
                    <a:p>
                      <a:pPr marL="342900" indent="-342900">
                        <a:spcBef>
                          <a:spcPct val="20000"/>
                        </a:spcBef>
                        <a:buSzPct val="85000"/>
                        <a:buFont typeface="Wingdings" pitchFamily="2" charset="2"/>
                        <a:buChar char="§"/>
                      </a:pPr>
                      <a:endParaRPr kumimoji="0" lang="es-MX" sz="1200" kern="1200" dirty="0" smtClean="0">
                        <a:solidFill>
                          <a:schemeClr val="dk1"/>
                        </a:solidFill>
                        <a:latin typeface="+mn-lt"/>
                        <a:ea typeface="+mn-ea"/>
                        <a:cs typeface="+mn-cs"/>
                      </a:endParaRPr>
                    </a:p>
                    <a:p>
                      <a:pPr marL="342900" indent="-342900">
                        <a:spcBef>
                          <a:spcPct val="20000"/>
                        </a:spcBef>
                        <a:buSzPct val="85000"/>
                        <a:buFont typeface="Wingdings" pitchFamily="2" charset="2"/>
                        <a:buChar char="§"/>
                      </a:pPr>
                      <a:endParaRPr kumimoji="0" lang="es-MX" sz="1200" kern="1200" dirty="0" smtClean="0">
                        <a:solidFill>
                          <a:schemeClr val="dk1"/>
                        </a:solidFill>
                        <a:latin typeface="+mn-lt"/>
                        <a:ea typeface="+mn-ea"/>
                        <a:cs typeface="+mn-cs"/>
                      </a:endParaRPr>
                    </a:p>
                    <a:p>
                      <a:pPr marL="342900" indent="-342900">
                        <a:spcBef>
                          <a:spcPct val="20000"/>
                        </a:spcBef>
                        <a:buSzPct val="85000"/>
                        <a:buFont typeface="Wingdings" pitchFamily="2" charset="2"/>
                        <a:buChar char="§"/>
                      </a:pPr>
                      <a:r>
                        <a:rPr kumimoji="0" lang="es-MX" sz="1200" kern="1200" dirty="0" smtClean="0">
                          <a:solidFill>
                            <a:schemeClr val="dk1"/>
                          </a:solidFill>
                          <a:latin typeface="+mn-lt"/>
                          <a:ea typeface="+mn-ea"/>
                          <a:cs typeface="+mn-cs"/>
                        </a:rPr>
                        <a:t>Fortalecer mecanismos de coordinación institucional federales, estatales y municipales que promuevan políticas y acciones para la asistencia técnica y financiera, con el objeto de favorecer la capacidad de autogestión y el funcionamiento regular de las escuelas incorporadas al Programa. </a:t>
                      </a:r>
                      <a:endParaRPr lang="es-MX"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marL="342900" indent="-342900">
                        <a:spcBef>
                          <a:spcPct val="20000"/>
                        </a:spcBef>
                        <a:buSzPct val="85000"/>
                        <a:buFont typeface="Wingdings" pitchFamily="2" charset="2"/>
                        <a:buChar char="§"/>
                      </a:pPr>
                      <a:endParaRPr kumimoji="0" lang="es-MX" sz="1200" kern="1200" dirty="0" smtClean="0">
                        <a:solidFill>
                          <a:schemeClr val="dk1"/>
                        </a:solidFill>
                        <a:latin typeface="+mn-lt"/>
                        <a:ea typeface="+mn-ea"/>
                        <a:cs typeface="+mn-cs"/>
                      </a:endParaRPr>
                    </a:p>
                    <a:p>
                      <a:pPr marL="342900" indent="-342900">
                        <a:spcBef>
                          <a:spcPct val="20000"/>
                        </a:spcBef>
                        <a:buSzPct val="85000"/>
                        <a:buFont typeface="Wingdings" pitchFamily="2" charset="2"/>
                        <a:buChar char="§"/>
                      </a:pPr>
                      <a:endParaRPr kumimoji="0" lang="es-MX" sz="1200" kern="1200" dirty="0" smtClean="0">
                        <a:solidFill>
                          <a:schemeClr val="dk1"/>
                        </a:solidFill>
                        <a:latin typeface="+mn-lt"/>
                        <a:ea typeface="+mn-ea"/>
                        <a:cs typeface="+mn-cs"/>
                      </a:endParaRPr>
                    </a:p>
                    <a:p>
                      <a:pPr marL="342900" marR="0" indent="-342900" algn="l" defTabSz="914400" rtl="0" eaLnBrk="1" fontAlgn="auto" latinLnBrk="0" hangingPunct="1">
                        <a:lnSpc>
                          <a:spcPct val="100000"/>
                        </a:lnSpc>
                        <a:spcBef>
                          <a:spcPct val="20000"/>
                        </a:spcBef>
                        <a:spcAft>
                          <a:spcPts val="0"/>
                        </a:spcAft>
                        <a:buClrTx/>
                        <a:buSzPct val="85000"/>
                        <a:buFont typeface="Wingdings" pitchFamily="2" charset="2"/>
                        <a:buChar char="§"/>
                        <a:tabLst/>
                        <a:defRPr/>
                      </a:pPr>
                      <a:endParaRPr lang="es-ES" sz="1200" baseline="0" dirty="0" smtClean="0"/>
                    </a:p>
                    <a:p>
                      <a:pPr marL="342900" indent="-342900">
                        <a:spcBef>
                          <a:spcPct val="20000"/>
                        </a:spcBef>
                        <a:buSzPct val="85000"/>
                        <a:buFont typeface="Wingdings" pitchFamily="2" charset="2"/>
                        <a:buNone/>
                      </a:pPr>
                      <a:endParaRPr lang="es-ES" sz="1200" dirty="0"/>
                    </a:p>
                  </a:txBody>
                  <a:tcPr/>
                </a:tc>
                <a:tc>
                  <a:txBody>
                    <a:bodyPr/>
                    <a:lstStyle/>
                    <a:p>
                      <a:endParaRPr lang="es-ES" sz="1200" baseline="0" dirty="0" smtClean="0"/>
                    </a:p>
                    <a:p>
                      <a:pPr marL="342900" marR="0" indent="-342900" algn="just" defTabSz="914400" rtl="0" eaLnBrk="1" fontAlgn="auto" latinLnBrk="0" hangingPunct="1">
                        <a:lnSpc>
                          <a:spcPct val="100000"/>
                        </a:lnSpc>
                        <a:spcBef>
                          <a:spcPct val="20000"/>
                        </a:spcBef>
                        <a:spcAft>
                          <a:spcPts val="0"/>
                        </a:spcAft>
                        <a:buClrTx/>
                        <a:buSzPct val="85000"/>
                        <a:buFont typeface="Wingdings" pitchFamily="2" charset="2"/>
                        <a:buChar char="§"/>
                        <a:tabLst/>
                        <a:defRPr/>
                      </a:pPr>
                      <a:r>
                        <a:rPr kumimoji="0" lang="es-MX" sz="1200" kern="1200" dirty="0" smtClean="0">
                          <a:solidFill>
                            <a:schemeClr val="dk1"/>
                          </a:solidFill>
                          <a:latin typeface="+mn-lt"/>
                          <a:ea typeface="+mn-ea"/>
                          <a:cs typeface="+mn-cs"/>
                        </a:rPr>
                        <a:t>Transformación de la</a:t>
                      </a:r>
                    </a:p>
                    <a:p>
                      <a:pPr marL="342900" marR="0" indent="-342900" algn="just" defTabSz="914400" rtl="0" eaLnBrk="1" fontAlgn="auto" latinLnBrk="0" hangingPunct="1">
                        <a:lnSpc>
                          <a:spcPct val="100000"/>
                        </a:lnSpc>
                        <a:spcBef>
                          <a:spcPct val="20000"/>
                        </a:spcBef>
                        <a:spcAft>
                          <a:spcPts val="0"/>
                        </a:spcAft>
                        <a:buClrTx/>
                        <a:buSzPct val="85000"/>
                        <a:buFont typeface="Wingdings" pitchFamily="2" charset="2"/>
                        <a:buNone/>
                        <a:tabLst/>
                        <a:defRPr/>
                      </a:pPr>
                      <a:r>
                        <a:rPr kumimoji="0" lang="es-MX" sz="1200" kern="1200" baseline="0" dirty="0" smtClean="0">
                          <a:solidFill>
                            <a:schemeClr val="dk1"/>
                          </a:solidFill>
                          <a:latin typeface="+mn-lt"/>
                          <a:ea typeface="+mn-ea"/>
                          <a:cs typeface="+mn-cs"/>
                        </a:rPr>
                        <a:t>    </a:t>
                      </a:r>
                      <a:r>
                        <a:rPr kumimoji="0" lang="es-MX" sz="1200" kern="1200" dirty="0" smtClean="0">
                          <a:solidFill>
                            <a:schemeClr val="dk1"/>
                          </a:solidFill>
                          <a:latin typeface="+mn-lt"/>
                          <a:ea typeface="+mn-ea"/>
                          <a:cs typeface="+mn-cs"/>
                        </a:rPr>
                        <a:t>gestión escolar, a través</a:t>
                      </a:r>
                    </a:p>
                    <a:p>
                      <a:pPr marL="342900" marR="0" indent="-342900" algn="just" defTabSz="914400" rtl="0" eaLnBrk="1" fontAlgn="auto" latinLnBrk="0" hangingPunct="1">
                        <a:lnSpc>
                          <a:spcPct val="100000"/>
                        </a:lnSpc>
                        <a:spcBef>
                          <a:spcPct val="20000"/>
                        </a:spcBef>
                        <a:spcAft>
                          <a:spcPts val="0"/>
                        </a:spcAft>
                        <a:buClrTx/>
                        <a:buSzPct val="85000"/>
                        <a:buFont typeface="Wingdings" pitchFamily="2" charset="2"/>
                        <a:buNone/>
                        <a:tabLst/>
                        <a:defRPr/>
                      </a:pPr>
                      <a:r>
                        <a:rPr kumimoji="0" lang="es-MX" sz="1200" kern="1200" baseline="0" dirty="0" smtClean="0">
                          <a:solidFill>
                            <a:schemeClr val="dk1"/>
                          </a:solidFill>
                          <a:latin typeface="+mn-lt"/>
                          <a:ea typeface="+mn-ea"/>
                          <a:cs typeface="+mn-cs"/>
                        </a:rPr>
                        <a:t>   </a:t>
                      </a:r>
                      <a:r>
                        <a:rPr kumimoji="0" lang="es-MX" sz="1200" kern="1200" dirty="0" smtClean="0">
                          <a:solidFill>
                            <a:schemeClr val="dk1"/>
                          </a:solidFill>
                          <a:latin typeface="+mn-lt"/>
                          <a:ea typeface="+mn-ea"/>
                          <a:cs typeface="+mn-cs"/>
                        </a:rPr>
                        <a:t>de la provisión de</a:t>
                      </a:r>
                    </a:p>
                    <a:p>
                      <a:pPr marL="342900" marR="0" indent="-342900" algn="just" defTabSz="914400" rtl="0" eaLnBrk="1" fontAlgn="auto" latinLnBrk="0" hangingPunct="1">
                        <a:lnSpc>
                          <a:spcPct val="100000"/>
                        </a:lnSpc>
                        <a:spcBef>
                          <a:spcPct val="20000"/>
                        </a:spcBef>
                        <a:spcAft>
                          <a:spcPts val="0"/>
                        </a:spcAft>
                        <a:buClrTx/>
                        <a:buSzPct val="85000"/>
                        <a:buFont typeface="Wingdings" pitchFamily="2" charset="2"/>
                        <a:buNone/>
                        <a:tabLst/>
                        <a:defRPr/>
                      </a:pPr>
                      <a:r>
                        <a:rPr kumimoji="0" lang="es-MX" sz="1200" kern="1200" baseline="0" dirty="0" smtClean="0">
                          <a:solidFill>
                            <a:schemeClr val="dk1"/>
                          </a:solidFill>
                          <a:latin typeface="+mn-lt"/>
                          <a:ea typeface="+mn-ea"/>
                          <a:cs typeface="+mn-cs"/>
                        </a:rPr>
                        <a:t>   </a:t>
                      </a:r>
                      <a:r>
                        <a:rPr kumimoji="0" lang="es-MX" sz="1200" kern="1200" dirty="0" smtClean="0">
                          <a:solidFill>
                            <a:schemeClr val="dk1"/>
                          </a:solidFill>
                          <a:latin typeface="+mn-lt"/>
                          <a:ea typeface="+mn-ea"/>
                          <a:cs typeface="+mn-cs"/>
                        </a:rPr>
                        <a:t>herramientas y métodos</a:t>
                      </a:r>
                    </a:p>
                    <a:p>
                      <a:pPr marL="342900" marR="0" indent="-342900" algn="just" defTabSz="914400" rtl="0" eaLnBrk="1" fontAlgn="auto" latinLnBrk="0" hangingPunct="1">
                        <a:lnSpc>
                          <a:spcPct val="100000"/>
                        </a:lnSpc>
                        <a:spcBef>
                          <a:spcPct val="20000"/>
                        </a:spcBef>
                        <a:spcAft>
                          <a:spcPts val="0"/>
                        </a:spcAft>
                        <a:buClrTx/>
                        <a:buSzPct val="85000"/>
                        <a:buFont typeface="Wingdings" pitchFamily="2" charset="2"/>
                        <a:buNone/>
                        <a:tabLst/>
                        <a:defRPr/>
                      </a:pPr>
                      <a:r>
                        <a:rPr kumimoji="0" lang="es-MX" sz="1200" kern="1200" baseline="0" dirty="0" smtClean="0">
                          <a:solidFill>
                            <a:schemeClr val="dk1"/>
                          </a:solidFill>
                          <a:latin typeface="+mn-lt"/>
                          <a:ea typeface="+mn-ea"/>
                          <a:cs typeface="+mn-cs"/>
                        </a:rPr>
                        <a:t>   </a:t>
                      </a:r>
                      <a:r>
                        <a:rPr kumimoji="0" lang="es-MX" sz="1200" kern="1200" dirty="0" smtClean="0">
                          <a:solidFill>
                            <a:schemeClr val="dk1"/>
                          </a:solidFill>
                          <a:latin typeface="+mn-lt"/>
                          <a:ea typeface="+mn-ea"/>
                          <a:cs typeface="+mn-cs"/>
                        </a:rPr>
                        <a:t>para su planeación</a:t>
                      </a:r>
                    </a:p>
                    <a:p>
                      <a:pPr marL="342900" marR="0" indent="-342900" algn="just" defTabSz="914400" rtl="0" eaLnBrk="1" fontAlgn="auto" latinLnBrk="0" hangingPunct="1">
                        <a:lnSpc>
                          <a:spcPct val="100000"/>
                        </a:lnSpc>
                        <a:spcBef>
                          <a:spcPct val="20000"/>
                        </a:spcBef>
                        <a:spcAft>
                          <a:spcPts val="0"/>
                        </a:spcAft>
                        <a:buClrTx/>
                        <a:buSzPct val="85000"/>
                        <a:buFont typeface="Wingdings" pitchFamily="2" charset="2"/>
                        <a:buNone/>
                        <a:tabLst/>
                        <a:defRPr/>
                      </a:pPr>
                      <a:r>
                        <a:rPr kumimoji="0" lang="es-MX" sz="1200" kern="1200" baseline="0" dirty="0" smtClean="0">
                          <a:solidFill>
                            <a:schemeClr val="dk1"/>
                          </a:solidFill>
                          <a:latin typeface="+mn-lt"/>
                          <a:ea typeface="+mn-ea"/>
                          <a:cs typeface="+mn-cs"/>
                        </a:rPr>
                        <a:t>   </a:t>
                      </a:r>
                      <a:r>
                        <a:rPr kumimoji="0" lang="es-MX" sz="1200" kern="1200" dirty="0" smtClean="0">
                          <a:solidFill>
                            <a:schemeClr val="dk1"/>
                          </a:solidFill>
                          <a:latin typeface="+mn-lt"/>
                          <a:ea typeface="+mn-ea"/>
                          <a:cs typeface="+mn-cs"/>
                        </a:rPr>
                        <a:t>estratégica y evaluación. </a:t>
                      </a:r>
                      <a:endParaRPr lang="es-MX" sz="1200" dirty="0" smtClean="0"/>
                    </a:p>
                    <a:p>
                      <a:pPr marL="342900" indent="-342900">
                        <a:spcBef>
                          <a:spcPct val="20000"/>
                        </a:spcBef>
                        <a:buSzPct val="85000"/>
                        <a:buFont typeface="Wingdings" pitchFamily="2" charset="2"/>
                        <a:buChar char="§"/>
                      </a:pPr>
                      <a:endParaRPr lang="es-ES" sz="1200" baseline="0" dirty="0" smtClean="0"/>
                    </a:p>
                    <a:p>
                      <a:pPr>
                        <a:buFont typeface="Wingdings" pitchFamily="2" charset="2"/>
                        <a:buChar char="§"/>
                      </a:pPr>
                      <a:r>
                        <a:rPr kumimoji="0" lang="es-MX" sz="1200" kern="1200" dirty="0" smtClean="0">
                          <a:solidFill>
                            <a:schemeClr val="dk1"/>
                          </a:solidFill>
                          <a:latin typeface="+mn-lt"/>
                          <a:ea typeface="+mn-ea"/>
                          <a:cs typeface="+mn-cs"/>
                        </a:rPr>
                        <a:t>         Fortalecimiento de la</a:t>
                      </a:r>
                    </a:p>
                    <a:p>
                      <a:pPr>
                        <a:buFont typeface="Wingdings" pitchFamily="2" charset="2"/>
                        <a:buNone/>
                      </a:pPr>
                      <a:r>
                        <a:rPr kumimoji="0" lang="es-MX" sz="1200" kern="1200" baseline="0" dirty="0" smtClean="0">
                          <a:solidFill>
                            <a:schemeClr val="dk1"/>
                          </a:solidFill>
                          <a:latin typeface="+mn-lt"/>
                          <a:ea typeface="+mn-ea"/>
                          <a:cs typeface="+mn-cs"/>
                        </a:rPr>
                        <a:t>   </a:t>
                      </a:r>
                      <a:r>
                        <a:rPr kumimoji="0" lang="es-MX" sz="1200" kern="1200" dirty="0" smtClean="0">
                          <a:solidFill>
                            <a:schemeClr val="dk1"/>
                          </a:solidFill>
                          <a:latin typeface="+mn-lt"/>
                          <a:ea typeface="+mn-ea"/>
                          <a:cs typeface="+mn-cs"/>
                        </a:rPr>
                        <a:t>práctica pedagógica, en</a:t>
                      </a:r>
                    </a:p>
                    <a:p>
                      <a:pPr>
                        <a:buFont typeface="Wingdings" pitchFamily="2" charset="2"/>
                        <a:buNone/>
                      </a:pPr>
                      <a:r>
                        <a:rPr kumimoji="0" lang="es-MX" sz="1200" kern="1200" baseline="0" dirty="0" smtClean="0">
                          <a:solidFill>
                            <a:schemeClr val="dk1"/>
                          </a:solidFill>
                          <a:latin typeface="+mn-lt"/>
                          <a:ea typeface="+mn-ea"/>
                          <a:cs typeface="+mn-cs"/>
                        </a:rPr>
                        <a:t>   </a:t>
                      </a:r>
                      <a:r>
                        <a:rPr kumimoji="0" lang="es-MX" sz="1200" kern="1200" dirty="0" smtClean="0">
                          <a:solidFill>
                            <a:schemeClr val="dk1"/>
                          </a:solidFill>
                          <a:latin typeface="+mn-lt"/>
                          <a:ea typeface="+mn-ea"/>
                          <a:cs typeface="+mn-cs"/>
                        </a:rPr>
                        <a:t>función de las</a:t>
                      </a:r>
                    </a:p>
                    <a:p>
                      <a:pPr>
                        <a:buFont typeface="Wingdings" pitchFamily="2" charset="2"/>
                        <a:buNone/>
                      </a:pPr>
                      <a:r>
                        <a:rPr kumimoji="0" lang="es-MX" sz="1200" kern="1200" baseline="0" dirty="0" smtClean="0">
                          <a:solidFill>
                            <a:schemeClr val="dk1"/>
                          </a:solidFill>
                          <a:latin typeface="+mn-lt"/>
                          <a:ea typeface="+mn-ea"/>
                          <a:cs typeface="+mn-cs"/>
                        </a:rPr>
                        <a:t>   </a:t>
                      </a:r>
                      <a:r>
                        <a:rPr kumimoji="0" lang="es-MX" sz="1200" kern="1200" dirty="0" smtClean="0">
                          <a:solidFill>
                            <a:schemeClr val="dk1"/>
                          </a:solidFill>
                          <a:latin typeface="+mn-lt"/>
                          <a:ea typeface="+mn-ea"/>
                          <a:cs typeface="+mn-cs"/>
                        </a:rPr>
                        <a:t>necesidades educativas</a:t>
                      </a:r>
                    </a:p>
                    <a:p>
                      <a:pPr>
                        <a:buFont typeface="Wingdings" pitchFamily="2" charset="2"/>
                        <a:buNone/>
                      </a:pPr>
                      <a:r>
                        <a:rPr kumimoji="0" lang="es-MX" sz="1200" kern="1200" baseline="0" dirty="0" smtClean="0">
                          <a:solidFill>
                            <a:schemeClr val="dk1"/>
                          </a:solidFill>
                          <a:latin typeface="+mn-lt"/>
                          <a:ea typeface="+mn-ea"/>
                          <a:cs typeface="+mn-cs"/>
                        </a:rPr>
                        <a:t>   </a:t>
                      </a:r>
                      <a:r>
                        <a:rPr kumimoji="0" lang="es-MX" sz="1200" kern="1200" dirty="0" smtClean="0">
                          <a:solidFill>
                            <a:schemeClr val="dk1"/>
                          </a:solidFill>
                          <a:latin typeface="+mn-lt"/>
                          <a:ea typeface="+mn-ea"/>
                          <a:cs typeface="+mn-cs"/>
                        </a:rPr>
                        <a:t>de los alumnos</a:t>
                      </a:r>
                    </a:p>
                    <a:p>
                      <a:pPr>
                        <a:buFont typeface="Wingdings" pitchFamily="2" charset="2"/>
                        <a:buNone/>
                      </a:pPr>
                      <a:r>
                        <a:rPr kumimoji="0" lang="es-MX" sz="1200" kern="1200" baseline="0" dirty="0" smtClean="0">
                          <a:solidFill>
                            <a:schemeClr val="dk1"/>
                          </a:solidFill>
                          <a:latin typeface="+mn-lt"/>
                          <a:ea typeface="+mn-ea"/>
                          <a:cs typeface="+mn-cs"/>
                        </a:rPr>
                        <a:t>   </a:t>
                      </a:r>
                      <a:r>
                        <a:rPr kumimoji="0" lang="es-MX" sz="1200" kern="1200" dirty="0" smtClean="0">
                          <a:solidFill>
                            <a:schemeClr val="dk1"/>
                          </a:solidFill>
                          <a:latin typeface="+mn-lt"/>
                          <a:ea typeface="+mn-ea"/>
                          <a:cs typeface="+mn-cs"/>
                        </a:rPr>
                        <a:t>identificadas por el</a:t>
                      </a:r>
                    </a:p>
                    <a:p>
                      <a:pPr>
                        <a:buFont typeface="Wingdings" pitchFamily="2" charset="2"/>
                        <a:buNone/>
                      </a:pPr>
                      <a:r>
                        <a:rPr kumimoji="0" lang="es-MX" sz="1200" kern="1200" baseline="0" dirty="0" smtClean="0">
                          <a:solidFill>
                            <a:schemeClr val="dk1"/>
                          </a:solidFill>
                          <a:latin typeface="+mn-lt"/>
                          <a:ea typeface="+mn-ea"/>
                          <a:cs typeface="+mn-cs"/>
                        </a:rPr>
                        <a:t>  </a:t>
                      </a:r>
                      <a:r>
                        <a:rPr kumimoji="0" lang="es-MX" sz="1200" kern="1200" dirty="0" smtClean="0">
                          <a:solidFill>
                            <a:schemeClr val="dk1"/>
                          </a:solidFill>
                          <a:latin typeface="+mn-lt"/>
                          <a:ea typeface="+mn-ea"/>
                          <a:cs typeface="+mn-cs"/>
                        </a:rPr>
                        <a:t>colectivo docente de las</a:t>
                      </a:r>
                    </a:p>
                    <a:p>
                      <a:pPr>
                        <a:buFont typeface="Wingdings" pitchFamily="2" charset="2"/>
                        <a:buNone/>
                      </a:pPr>
                      <a:r>
                        <a:rPr kumimoji="0" lang="es-MX" sz="1200" kern="1200" baseline="0" dirty="0" smtClean="0">
                          <a:solidFill>
                            <a:schemeClr val="dk1"/>
                          </a:solidFill>
                          <a:latin typeface="+mn-lt"/>
                          <a:ea typeface="+mn-ea"/>
                          <a:cs typeface="+mn-cs"/>
                        </a:rPr>
                        <a:t>  </a:t>
                      </a:r>
                      <a:r>
                        <a:rPr kumimoji="0" lang="es-MX" sz="1200" kern="1200" dirty="0" smtClean="0">
                          <a:solidFill>
                            <a:schemeClr val="dk1"/>
                          </a:solidFill>
                          <a:latin typeface="+mn-lt"/>
                          <a:ea typeface="+mn-ea"/>
                          <a:cs typeface="+mn-cs"/>
                        </a:rPr>
                        <a:t>escuelas del Programa. </a:t>
                      </a:r>
                      <a:endParaRPr lang="es-MX" sz="1200" dirty="0" smtClean="0"/>
                    </a:p>
                    <a:p>
                      <a:pPr>
                        <a:buFont typeface="Wingdings" pitchFamily="2" charset="2"/>
                        <a:buNone/>
                      </a:pPr>
                      <a:endParaRPr kumimoji="0" lang="es-MX" sz="1200" kern="1200" dirty="0" smtClean="0">
                        <a:solidFill>
                          <a:schemeClr val="dk1"/>
                        </a:solidFill>
                        <a:latin typeface="+mn-lt"/>
                        <a:ea typeface="+mn-ea"/>
                        <a:cs typeface="+mn-cs"/>
                      </a:endParaRPr>
                    </a:p>
                    <a:p>
                      <a:pPr>
                        <a:buFont typeface="Wingdings" pitchFamily="2" charset="2"/>
                        <a:buChar char="§"/>
                      </a:pPr>
                      <a:r>
                        <a:rPr kumimoji="0" lang="es-MX" sz="1200" kern="1200" baseline="0" dirty="0" smtClean="0">
                          <a:solidFill>
                            <a:schemeClr val="dk1"/>
                          </a:solidFill>
                          <a:latin typeface="+mn-lt"/>
                          <a:ea typeface="+mn-ea"/>
                          <a:cs typeface="+mn-cs"/>
                        </a:rPr>
                        <a:t>         F</a:t>
                      </a:r>
                      <a:r>
                        <a:rPr kumimoji="0" lang="es-MX" sz="1200" kern="1200" dirty="0" smtClean="0">
                          <a:solidFill>
                            <a:schemeClr val="dk1"/>
                          </a:solidFill>
                          <a:latin typeface="+mn-lt"/>
                          <a:ea typeface="+mn-ea"/>
                          <a:cs typeface="+mn-cs"/>
                        </a:rPr>
                        <a:t>omentar</a:t>
                      </a:r>
                      <a:r>
                        <a:rPr kumimoji="0" lang="es-MX" sz="1200" kern="1200" baseline="0" dirty="0" smtClean="0">
                          <a:solidFill>
                            <a:schemeClr val="dk1"/>
                          </a:solidFill>
                          <a:latin typeface="+mn-lt"/>
                          <a:ea typeface="+mn-ea"/>
                          <a:cs typeface="+mn-cs"/>
                        </a:rPr>
                        <a:t> </a:t>
                      </a:r>
                      <a:r>
                        <a:rPr kumimoji="0" lang="es-MX" sz="1200" kern="1200" dirty="0" smtClean="0">
                          <a:solidFill>
                            <a:schemeClr val="dk1"/>
                          </a:solidFill>
                          <a:latin typeface="+mn-lt"/>
                          <a:ea typeface="+mn-ea"/>
                          <a:cs typeface="+mn-cs"/>
                        </a:rPr>
                        <a:t>la</a:t>
                      </a:r>
                    </a:p>
                    <a:p>
                      <a:pPr>
                        <a:buFont typeface="Wingdings" pitchFamily="2" charset="2"/>
                        <a:buNone/>
                      </a:pPr>
                      <a:r>
                        <a:rPr kumimoji="0" lang="es-MX" sz="1200" kern="1200" baseline="0" dirty="0" smtClean="0">
                          <a:solidFill>
                            <a:schemeClr val="dk1"/>
                          </a:solidFill>
                          <a:latin typeface="+mn-lt"/>
                          <a:ea typeface="+mn-ea"/>
                          <a:cs typeface="+mn-cs"/>
                        </a:rPr>
                        <a:t>    </a:t>
                      </a:r>
                      <a:r>
                        <a:rPr kumimoji="0" lang="es-MX" sz="1200" kern="1200" dirty="0" smtClean="0">
                          <a:solidFill>
                            <a:schemeClr val="dk1"/>
                          </a:solidFill>
                          <a:latin typeface="+mn-lt"/>
                          <a:ea typeface="+mn-ea"/>
                          <a:cs typeface="+mn-cs"/>
                        </a:rPr>
                        <a:t>colaboración de la</a:t>
                      </a:r>
                    </a:p>
                    <a:p>
                      <a:pPr>
                        <a:buFont typeface="Wingdings" pitchFamily="2" charset="2"/>
                        <a:buNone/>
                      </a:pPr>
                      <a:r>
                        <a:rPr kumimoji="0" lang="es-MX" sz="1200" kern="1200" baseline="0" dirty="0" smtClean="0">
                          <a:solidFill>
                            <a:schemeClr val="dk1"/>
                          </a:solidFill>
                          <a:latin typeface="+mn-lt"/>
                          <a:ea typeface="+mn-ea"/>
                          <a:cs typeface="+mn-cs"/>
                        </a:rPr>
                        <a:t>    </a:t>
                      </a:r>
                      <a:r>
                        <a:rPr kumimoji="0" lang="es-MX" sz="1200" kern="1200" dirty="0" smtClean="0">
                          <a:solidFill>
                            <a:schemeClr val="dk1"/>
                          </a:solidFill>
                          <a:latin typeface="+mn-lt"/>
                          <a:ea typeface="+mn-ea"/>
                          <a:cs typeface="+mn-cs"/>
                        </a:rPr>
                        <a:t>comunidad en la vida</a:t>
                      </a:r>
                    </a:p>
                    <a:p>
                      <a:pPr>
                        <a:buFont typeface="Wingdings" pitchFamily="2" charset="2"/>
                        <a:buNone/>
                      </a:pPr>
                      <a:r>
                        <a:rPr kumimoji="0" lang="es-MX" sz="1200" kern="1200" baseline="0" dirty="0" smtClean="0">
                          <a:solidFill>
                            <a:schemeClr val="dk1"/>
                          </a:solidFill>
                          <a:latin typeface="+mn-lt"/>
                          <a:ea typeface="+mn-ea"/>
                          <a:cs typeface="+mn-cs"/>
                        </a:rPr>
                        <a:t>    </a:t>
                      </a:r>
                      <a:r>
                        <a:rPr kumimoji="0" lang="es-MX" sz="1200" kern="1200" dirty="0" smtClean="0">
                          <a:solidFill>
                            <a:schemeClr val="dk1"/>
                          </a:solidFill>
                          <a:latin typeface="+mn-lt"/>
                          <a:ea typeface="+mn-ea"/>
                          <a:cs typeface="+mn-cs"/>
                        </a:rPr>
                        <a:t>escolar, el</a:t>
                      </a:r>
                    </a:p>
                    <a:p>
                      <a:pPr>
                        <a:buFont typeface="Wingdings" pitchFamily="2" charset="2"/>
                        <a:buNone/>
                      </a:pPr>
                      <a:r>
                        <a:rPr kumimoji="0" lang="es-MX" sz="1200" kern="1200" baseline="0" dirty="0" smtClean="0">
                          <a:solidFill>
                            <a:schemeClr val="dk1"/>
                          </a:solidFill>
                          <a:latin typeface="+mn-lt"/>
                          <a:ea typeface="+mn-ea"/>
                          <a:cs typeface="+mn-cs"/>
                        </a:rPr>
                        <a:t>    </a:t>
                      </a:r>
                      <a:r>
                        <a:rPr kumimoji="0" lang="es-MX" sz="1200" kern="1200" dirty="0" smtClean="0">
                          <a:solidFill>
                            <a:schemeClr val="dk1"/>
                          </a:solidFill>
                          <a:latin typeface="+mn-lt"/>
                          <a:ea typeface="+mn-ea"/>
                          <a:cs typeface="+mn-cs"/>
                        </a:rPr>
                        <a:t>cofinanciamiento, la</a:t>
                      </a:r>
                    </a:p>
                    <a:p>
                      <a:pPr>
                        <a:buFont typeface="Wingdings" pitchFamily="2" charset="2"/>
                        <a:buNone/>
                      </a:pPr>
                      <a:r>
                        <a:rPr kumimoji="0" lang="es-MX" sz="1200" kern="1200" baseline="0" dirty="0" smtClean="0">
                          <a:solidFill>
                            <a:schemeClr val="dk1"/>
                          </a:solidFill>
                          <a:latin typeface="+mn-lt"/>
                          <a:ea typeface="+mn-ea"/>
                          <a:cs typeface="+mn-cs"/>
                        </a:rPr>
                        <a:t>    </a:t>
                      </a:r>
                      <a:r>
                        <a:rPr kumimoji="0" lang="es-MX" sz="1200" kern="1200" dirty="0" smtClean="0">
                          <a:solidFill>
                            <a:schemeClr val="dk1"/>
                          </a:solidFill>
                          <a:latin typeface="+mn-lt"/>
                          <a:ea typeface="+mn-ea"/>
                          <a:cs typeface="+mn-cs"/>
                        </a:rPr>
                        <a:t>transparencia y la</a:t>
                      </a:r>
                    </a:p>
                    <a:p>
                      <a:pPr>
                        <a:buFont typeface="Wingdings" pitchFamily="2" charset="2"/>
                        <a:buNone/>
                      </a:pPr>
                      <a:r>
                        <a:rPr kumimoji="0" lang="es-MX" sz="1200" kern="1200" baseline="0" dirty="0" smtClean="0">
                          <a:solidFill>
                            <a:schemeClr val="dk1"/>
                          </a:solidFill>
                          <a:latin typeface="+mn-lt"/>
                          <a:ea typeface="+mn-ea"/>
                          <a:cs typeface="+mn-cs"/>
                        </a:rPr>
                        <a:t>    </a:t>
                      </a:r>
                      <a:r>
                        <a:rPr kumimoji="0" lang="es-MX" sz="1200" kern="1200" dirty="0" smtClean="0">
                          <a:solidFill>
                            <a:schemeClr val="dk1"/>
                          </a:solidFill>
                          <a:latin typeface="+mn-lt"/>
                          <a:ea typeface="+mn-ea"/>
                          <a:cs typeface="+mn-cs"/>
                        </a:rPr>
                        <a:t>rendición de cuentas. </a:t>
                      </a:r>
                      <a:r>
                        <a:rPr lang="es-ES" sz="1200" baseline="0" dirty="0" smtClean="0"/>
                        <a:t> .</a:t>
                      </a:r>
                    </a:p>
                  </a:txBody>
                  <a:tcPr/>
                </a:tc>
              </a:tr>
            </a:tbl>
          </a:graphicData>
        </a:graphic>
      </p:graphicFrame>
    </p:spTree>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dirty="0" err="1" smtClean="0"/>
              <a:t>DIMENsIÓN</a:t>
            </a:r>
            <a:r>
              <a:rPr lang="es-MX" dirty="0" smtClean="0"/>
              <a:t> DE PARTICIPACIÓN SOCIAL</a:t>
            </a:r>
            <a:endParaRPr lang="es-MX" dirty="0"/>
          </a:p>
        </p:txBody>
      </p:sp>
      <p:sp>
        <p:nvSpPr>
          <p:cNvPr id="3" name="2 Marcador de contenido"/>
          <p:cNvSpPr>
            <a:spLocks noGrp="1"/>
          </p:cNvSpPr>
          <p:nvPr>
            <p:ph idx="1"/>
          </p:nvPr>
        </p:nvSpPr>
        <p:spPr/>
        <p:txBody>
          <a:bodyPr/>
          <a:lstStyle/>
          <a:p>
            <a:pPr algn="just"/>
            <a:r>
              <a:rPr lang="es-MX" dirty="0" smtClean="0"/>
              <a:t>Compartir la responsabilidad formativa de los estudiantes con los padres de familia, tutores y comunidad en general así como instituciones, organizaciones públicas, privadas y sociales.</a:t>
            </a:r>
            <a:endParaRPr lang="es-MX" dirty="0"/>
          </a:p>
        </p:txBody>
      </p:sp>
    </p:spTree>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0"/>
            <a:ext cx="8229600" cy="1071546"/>
          </a:xfrm>
        </p:spPr>
        <p:txBody>
          <a:bodyPr>
            <a:normAutofit/>
          </a:bodyPr>
          <a:lstStyle/>
          <a:p>
            <a:pPr algn="ctr"/>
            <a:r>
              <a:rPr lang="es-ES" sz="3200" b="0" dirty="0" smtClean="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rPr>
              <a:t>PROGRAMA DE ESCUELA SEGURA</a:t>
            </a:r>
            <a:endParaRPr lang="es-ES" sz="3200" b="0" dirty="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endParaRPr>
          </a:p>
        </p:txBody>
      </p:sp>
      <p:graphicFrame>
        <p:nvGraphicFramePr>
          <p:cNvPr id="4" name="3 Marcador de contenido"/>
          <p:cNvGraphicFramePr>
            <a:graphicFrameLocks noGrp="1"/>
          </p:cNvGraphicFramePr>
          <p:nvPr>
            <p:ph idx="1"/>
          </p:nvPr>
        </p:nvGraphicFramePr>
        <p:xfrm>
          <a:off x="0" y="1000108"/>
          <a:ext cx="9072594" cy="5857892"/>
        </p:xfrm>
        <a:graphic>
          <a:graphicData uri="http://schemas.openxmlformats.org/drawingml/2006/table">
            <a:tbl>
              <a:tblPr firstRow="1" bandRow="1">
                <a:tableStyleId>{00A15C55-8517-42AA-B614-E9B94910E393}</a:tableStyleId>
              </a:tblPr>
              <a:tblGrid>
                <a:gridCol w="2714612"/>
                <a:gridCol w="4378397"/>
                <a:gridCol w="1979585"/>
              </a:tblGrid>
              <a:tr h="712380">
                <a:tc>
                  <a:txBody>
                    <a:bodyPr/>
                    <a:lstStyle/>
                    <a:p>
                      <a:r>
                        <a:rPr lang="es-ES" sz="1200" dirty="0" smtClean="0"/>
                        <a:t>ACCIONES</a:t>
                      </a:r>
                      <a:endParaRPr lang="es-ES" sz="1200" dirty="0"/>
                    </a:p>
                  </a:txBody>
                  <a:tcPr/>
                </a:tc>
                <a:tc>
                  <a:txBody>
                    <a:bodyPr/>
                    <a:lstStyle/>
                    <a:p>
                      <a:r>
                        <a:rPr lang="es-ES" sz="1200" dirty="0" smtClean="0"/>
                        <a:t>PROPÓSITOS:</a:t>
                      </a:r>
                      <a:endParaRPr lang="es-ES" sz="1200" dirty="0"/>
                    </a:p>
                  </a:txBody>
                  <a:tcPr/>
                </a:tc>
                <a:tc>
                  <a:txBody>
                    <a:bodyPr/>
                    <a:lstStyle/>
                    <a:p>
                      <a:r>
                        <a:rPr lang="es-ES" sz="1200" dirty="0" smtClean="0"/>
                        <a:t>ÁREA</a:t>
                      </a:r>
                      <a:r>
                        <a:rPr lang="es-ES" sz="1200" baseline="0" dirty="0" smtClean="0"/>
                        <a:t> DE MEJORA EN EL CENTRO EDUCATIVO</a:t>
                      </a:r>
                      <a:endParaRPr lang="es-ES" sz="1200" dirty="0"/>
                    </a:p>
                  </a:txBody>
                  <a:tcPr/>
                </a:tc>
              </a:tr>
              <a:tr h="5145512">
                <a:tc>
                  <a:txBody>
                    <a:bodyPr/>
                    <a:lstStyle/>
                    <a:p>
                      <a:endParaRPr lang="es-ES" sz="1200" dirty="0" smtClean="0"/>
                    </a:p>
                    <a:p>
                      <a:pPr>
                        <a:buFont typeface="Wingdings" pitchFamily="2" charset="2"/>
                        <a:buChar char="Ø"/>
                      </a:pPr>
                      <a:r>
                        <a:rPr lang="es-ES" sz="1200" baseline="0" dirty="0" smtClean="0"/>
                        <a:t>Presentar su plan de trabajo al </a:t>
                      </a:r>
                    </a:p>
                    <a:p>
                      <a:pPr>
                        <a:buFont typeface="Wingdings" pitchFamily="2" charset="2"/>
                        <a:buNone/>
                      </a:pPr>
                      <a:r>
                        <a:rPr lang="es-ES" sz="1200" baseline="0" dirty="0" smtClean="0"/>
                        <a:t>    nivel de primaria.</a:t>
                      </a:r>
                    </a:p>
                    <a:p>
                      <a:pPr>
                        <a:buFont typeface="Wingdings" pitchFamily="2" charset="2"/>
                        <a:buNone/>
                      </a:pPr>
                      <a:endParaRPr lang="es-ES" sz="1200" baseline="0" dirty="0" smtClean="0"/>
                    </a:p>
                    <a:p>
                      <a:pPr>
                        <a:buFont typeface="Wingdings" pitchFamily="2" charset="2"/>
                        <a:buNone/>
                      </a:pPr>
                      <a:endParaRPr lang="es-ES" sz="1200" dirty="0" smtClean="0"/>
                    </a:p>
                    <a:p>
                      <a:pPr>
                        <a:buFont typeface="Wingdings" pitchFamily="2" charset="2"/>
                        <a:buChar char="Ø"/>
                      </a:pPr>
                      <a:r>
                        <a:rPr lang="es-ES" sz="1200" dirty="0" smtClean="0"/>
                        <a:t>Generara espacios seguros y</a:t>
                      </a:r>
                    </a:p>
                    <a:p>
                      <a:pPr>
                        <a:buFont typeface="Wingdings" pitchFamily="2" charset="2"/>
                        <a:buNone/>
                      </a:pPr>
                      <a:r>
                        <a:rPr lang="es-ES" sz="1200" baseline="0" dirty="0" smtClean="0"/>
                        <a:t>    </a:t>
                      </a:r>
                      <a:r>
                        <a:rPr lang="es-ES" sz="1200" dirty="0" smtClean="0"/>
                        <a:t>confiables a través  de:</a:t>
                      </a:r>
                    </a:p>
                    <a:p>
                      <a:pPr>
                        <a:buFont typeface="Wingdings" pitchFamily="2" charset="2"/>
                        <a:buNone/>
                      </a:pPr>
                      <a:r>
                        <a:rPr lang="es-ES" sz="1200" baseline="0" dirty="0" smtClean="0"/>
                        <a:t>    -Pláticas</a:t>
                      </a:r>
                    </a:p>
                    <a:p>
                      <a:pPr>
                        <a:buFont typeface="Wingdings" pitchFamily="2" charset="2"/>
                        <a:buNone/>
                      </a:pPr>
                      <a:r>
                        <a:rPr lang="es-ES" sz="1200" baseline="0" dirty="0" smtClean="0"/>
                        <a:t>    -Talleres</a:t>
                      </a:r>
                    </a:p>
                    <a:p>
                      <a:pPr>
                        <a:buFont typeface="Wingdings" pitchFamily="2" charset="2"/>
                        <a:buNone/>
                      </a:pPr>
                      <a:r>
                        <a:rPr lang="es-ES" sz="1200" baseline="0" dirty="0" smtClean="0"/>
                        <a:t>    -Conferencias</a:t>
                      </a:r>
                    </a:p>
                    <a:p>
                      <a:pPr>
                        <a:buFont typeface="Wingdings" pitchFamily="2" charset="2"/>
                        <a:buNone/>
                      </a:pPr>
                      <a:r>
                        <a:rPr lang="es-ES" sz="1200" baseline="0" dirty="0" smtClean="0"/>
                        <a:t>    </a:t>
                      </a: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txBody>
                  <a:tcPr/>
                </a:tc>
                <a:tc>
                  <a:txBody>
                    <a:bodyPr/>
                    <a:lstStyle/>
                    <a:p>
                      <a:pPr fontAlgn="auto">
                        <a:spcAft>
                          <a:spcPts val="0"/>
                        </a:spcAft>
                        <a:buFont typeface="Wingdings" pitchFamily="2" charset="2"/>
                        <a:buNone/>
                        <a:defRPr/>
                      </a:pPr>
                      <a:endParaRPr kumimoji="0" lang="es-MX" sz="1200" kern="1200" baseline="0" dirty="0" smtClean="0">
                        <a:solidFill>
                          <a:schemeClr val="dk1"/>
                        </a:solidFill>
                        <a:latin typeface="+mn-lt"/>
                        <a:ea typeface="+mn-ea"/>
                        <a:cs typeface="+mn-cs"/>
                      </a:endParaRPr>
                    </a:p>
                    <a:p>
                      <a:pPr fontAlgn="auto">
                        <a:spcAft>
                          <a:spcPts val="0"/>
                        </a:spcAft>
                        <a:buFont typeface="Wingdings" pitchFamily="2" charset="2"/>
                        <a:buChar char="§"/>
                        <a:defRPr/>
                      </a:pPr>
                      <a:r>
                        <a:rPr kumimoji="0" lang="es-MX" sz="1200" kern="1200" baseline="0" dirty="0" smtClean="0">
                          <a:solidFill>
                            <a:schemeClr val="dk1"/>
                          </a:solidFill>
                          <a:latin typeface="+mn-lt"/>
                          <a:ea typeface="+mn-ea"/>
                          <a:cs typeface="+mn-cs"/>
                        </a:rPr>
                        <a:t>Articular las actividades con el currículo  de los Programas de Estudio de la RIEB.</a:t>
                      </a:r>
                    </a:p>
                    <a:p>
                      <a:pPr fontAlgn="auto">
                        <a:spcAft>
                          <a:spcPts val="0"/>
                        </a:spcAft>
                        <a:buFont typeface="Wingdings" pitchFamily="2" charset="2"/>
                        <a:buNone/>
                        <a:defRPr/>
                      </a:pPr>
                      <a:endParaRPr kumimoji="0" lang="es-MX" sz="1200" kern="1200" baseline="0" dirty="0" smtClean="0">
                        <a:solidFill>
                          <a:schemeClr val="dk1"/>
                        </a:solidFill>
                        <a:latin typeface="+mn-lt"/>
                        <a:ea typeface="+mn-ea"/>
                        <a:cs typeface="+mn-cs"/>
                      </a:endParaRPr>
                    </a:p>
                    <a:p>
                      <a:pPr fontAlgn="auto">
                        <a:spcAft>
                          <a:spcPts val="0"/>
                        </a:spcAft>
                        <a:buFont typeface="Wingdings" pitchFamily="2" charset="2"/>
                        <a:buNone/>
                        <a:defRPr/>
                      </a:pPr>
                      <a:endParaRPr kumimoji="0" lang="es-MX" sz="1200" kern="1200" baseline="0" dirty="0" smtClean="0">
                        <a:solidFill>
                          <a:schemeClr val="dk1"/>
                        </a:solidFill>
                        <a:latin typeface="+mn-lt"/>
                        <a:ea typeface="+mn-ea"/>
                        <a:cs typeface="+mn-cs"/>
                      </a:endParaRPr>
                    </a:p>
                    <a:p>
                      <a:pPr fontAlgn="auto">
                        <a:spcAft>
                          <a:spcPts val="0"/>
                        </a:spcAft>
                        <a:buFont typeface="Wingdings" pitchFamily="2" charset="2"/>
                        <a:buChar char="§"/>
                        <a:defRPr/>
                      </a:pPr>
                      <a:r>
                        <a:rPr kumimoji="0" lang="es-MX" sz="1200" kern="1200" baseline="0" dirty="0" smtClean="0">
                          <a:solidFill>
                            <a:schemeClr val="dk1"/>
                          </a:solidFill>
                          <a:latin typeface="+mn-lt"/>
                          <a:ea typeface="+mn-ea"/>
                          <a:cs typeface="+mn-cs"/>
                        </a:rPr>
                        <a:t>Consolidar espacios ( escuelas ) seguras y confiables a través de la participación social e institucional.</a:t>
                      </a:r>
                      <a:r>
                        <a:rPr lang="es-ES" sz="1200" dirty="0" smtClean="0"/>
                        <a:t> </a:t>
                      </a:r>
                    </a:p>
                    <a:p>
                      <a:pPr fontAlgn="auto">
                        <a:spcAft>
                          <a:spcPts val="0"/>
                        </a:spcAft>
                        <a:buFont typeface="Arial" pitchFamily="34" charset="0"/>
                        <a:buChar char="•"/>
                        <a:defRPr/>
                      </a:pPr>
                      <a:endParaRPr lang="es-ES" sz="1200" dirty="0" smtClean="0"/>
                    </a:p>
                    <a:p>
                      <a:pPr fontAlgn="auto">
                        <a:spcAft>
                          <a:spcPts val="0"/>
                        </a:spcAft>
                        <a:buFont typeface="Arial" pitchFamily="34" charset="0"/>
                        <a:buChar char="•"/>
                        <a:defRPr/>
                      </a:pPr>
                      <a:r>
                        <a:rPr lang="es-ES" sz="1200" dirty="0" smtClean="0"/>
                        <a:t>Fortalecer y articular estrategias y acciones que impulsen la</a:t>
                      </a:r>
                    </a:p>
                    <a:p>
                      <a:pPr fontAlgn="auto">
                        <a:spcAft>
                          <a:spcPts val="0"/>
                        </a:spcAft>
                        <a:buFont typeface="Arial" pitchFamily="34" charset="0"/>
                        <a:buNone/>
                        <a:defRPr/>
                      </a:pPr>
                      <a:r>
                        <a:rPr lang="es-ES" sz="1200" baseline="0" dirty="0" smtClean="0"/>
                        <a:t>  </a:t>
                      </a:r>
                      <a:r>
                        <a:rPr lang="es-ES" sz="1200" dirty="0" smtClean="0"/>
                        <a:t>cultura de la prevención en las escuelas.</a:t>
                      </a:r>
                    </a:p>
                    <a:p>
                      <a:pPr fontAlgn="auto">
                        <a:spcAft>
                          <a:spcPts val="0"/>
                        </a:spcAft>
                        <a:buFont typeface="Arial" pitchFamily="34" charset="0"/>
                        <a:buNone/>
                        <a:defRPr/>
                      </a:pPr>
                      <a:endParaRPr lang="es-MX" sz="1200" dirty="0" smtClean="0"/>
                    </a:p>
                    <a:p>
                      <a:pPr fontAlgn="auto">
                        <a:spcAft>
                          <a:spcPts val="0"/>
                        </a:spcAft>
                        <a:buFont typeface="Arial" pitchFamily="34" charset="0"/>
                        <a:buChar char="•"/>
                        <a:defRPr/>
                      </a:pPr>
                      <a:r>
                        <a:rPr lang="es-MX" sz="1200" dirty="0" smtClean="0"/>
                        <a:t>Generar conductas de auto responsabilidad y respeto en la</a:t>
                      </a:r>
                    </a:p>
                    <a:p>
                      <a:pPr fontAlgn="auto">
                        <a:spcAft>
                          <a:spcPts val="0"/>
                        </a:spcAft>
                        <a:buFont typeface="Arial" pitchFamily="34" charset="0"/>
                        <a:buNone/>
                        <a:defRPr/>
                      </a:pPr>
                      <a:r>
                        <a:rPr lang="es-MX" sz="1200" baseline="0" dirty="0" smtClean="0"/>
                        <a:t>  </a:t>
                      </a:r>
                      <a:r>
                        <a:rPr lang="es-MX" sz="1200" dirty="0" smtClean="0"/>
                        <a:t>comunidad educativa  para frenar  la delincuencia en las</a:t>
                      </a:r>
                    </a:p>
                    <a:p>
                      <a:pPr fontAlgn="auto">
                        <a:spcAft>
                          <a:spcPts val="0"/>
                        </a:spcAft>
                        <a:buFont typeface="Arial" pitchFamily="34" charset="0"/>
                        <a:buNone/>
                        <a:defRPr/>
                      </a:pPr>
                      <a:r>
                        <a:rPr lang="es-MX" sz="1200" baseline="0" dirty="0" smtClean="0"/>
                        <a:t>  </a:t>
                      </a:r>
                      <a:r>
                        <a:rPr lang="es-MX" sz="1200" dirty="0" smtClean="0"/>
                        <a:t>escuelas constituyéndolas en espacios libres de violencia,</a:t>
                      </a:r>
                    </a:p>
                    <a:p>
                      <a:pPr fontAlgn="auto">
                        <a:spcAft>
                          <a:spcPts val="0"/>
                        </a:spcAft>
                        <a:buFont typeface="Arial" pitchFamily="34" charset="0"/>
                        <a:buNone/>
                        <a:defRPr/>
                      </a:pPr>
                      <a:r>
                        <a:rPr lang="es-MX" sz="1200" baseline="0" dirty="0" smtClean="0"/>
                        <a:t>  </a:t>
                      </a:r>
                      <a:r>
                        <a:rPr lang="es-MX" sz="1200" dirty="0" smtClean="0"/>
                        <a:t>delincuencia y adicciones.</a:t>
                      </a:r>
                      <a:endParaRPr lang="es-ES" sz="1200" dirty="0" smtClean="0"/>
                    </a:p>
                    <a:p>
                      <a:pPr marL="342900" marR="0" indent="-342900" algn="l" defTabSz="914400" rtl="0" eaLnBrk="1" fontAlgn="auto" latinLnBrk="0" hangingPunct="1">
                        <a:lnSpc>
                          <a:spcPct val="100000"/>
                        </a:lnSpc>
                        <a:spcBef>
                          <a:spcPct val="20000"/>
                        </a:spcBef>
                        <a:spcAft>
                          <a:spcPts val="0"/>
                        </a:spcAft>
                        <a:buClrTx/>
                        <a:buSzPct val="85000"/>
                        <a:buFont typeface="Wingdings" pitchFamily="2" charset="2"/>
                        <a:buChar char="§"/>
                        <a:tabLst/>
                        <a:defRPr/>
                      </a:pPr>
                      <a:endParaRPr lang="es-ES" sz="1200" baseline="0" dirty="0" smtClean="0"/>
                    </a:p>
                    <a:p>
                      <a:pPr marL="342900" indent="-342900">
                        <a:spcBef>
                          <a:spcPct val="20000"/>
                        </a:spcBef>
                        <a:buSzPct val="85000"/>
                        <a:buFont typeface="Wingdings" pitchFamily="2" charset="2"/>
                        <a:buNone/>
                      </a:pPr>
                      <a:endParaRPr lang="es-ES" sz="1200" baseline="0" dirty="0" smtClean="0"/>
                    </a:p>
                    <a:p>
                      <a:pPr marL="342900" indent="-342900">
                        <a:spcBef>
                          <a:spcPct val="20000"/>
                        </a:spcBef>
                        <a:buSzPct val="85000"/>
                        <a:buFont typeface="Wingdings" pitchFamily="2" charset="2"/>
                        <a:buNone/>
                      </a:pPr>
                      <a:endParaRPr lang="es-ES" sz="1200" dirty="0"/>
                    </a:p>
                  </a:txBody>
                  <a:tcPr/>
                </a:tc>
                <a:tc>
                  <a:txBody>
                    <a:bodyPr/>
                    <a:lstStyle/>
                    <a:p>
                      <a:endParaRPr lang="es-ES" sz="1200" baseline="0" dirty="0" smtClean="0"/>
                    </a:p>
                    <a:p>
                      <a:pPr>
                        <a:buFont typeface="Wingdings" pitchFamily="2" charset="2"/>
                        <a:buChar char="§"/>
                      </a:pPr>
                      <a:r>
                        <a:rPr lang="es-ES" sz="1200" baseline="0" dirty="0" smtClean="0"/>
                        <a:t>Aprovechar los materiales</a:t>
                      </a:r>
                    </a:p>
                    <a:p>
                      <a:pPr>
                        <a:buFont typeface="Wingdings" pitchFamily="2" charset="2"/>
                        <a:buNone/>
                      </a:pPr>
                      <a:r>
                        <a:rPr lang="es-ES" sz="1200" baseline="0" dirty="0" smtClean="0"/>
                        <a:t>  del Programa como</a:t>
                      </a:r>
                    </a:p>
                    <a:p>
                      <a:pPr>
                        <a:buFont typeface="Wingdings" pitchFamily="2" charset="2"/>
                        <a:buNone/>
                      </a:pPr>
                      <a:r>
                        <a:rPr lang="es-ES" sz="1200" baseline="0" dirty="0" smtClean="0"/>
                        <a:t>   herramientas didácticas</a:t>
                      </a:r>
                    </a:p>
                    <a:p>
                      <a:pPr>
                        <a:buFont typeface="Wingdings" pitchFamily="2" charset="2"/>
                        <a:buNone/>
                      </a:pPr>
                      <a:r>
                        <a:rPr lang="es-ES" sz="1200" baseline="0" dirty="0" smtClean="0"/>
                        <a:t>   para fortalecer los</a:t>
                      </a:r>
                    </a:p>
                    <a:p>
                      <a:pPr>
                        <a:buFont typeface="Wingdings" pitchFamily="2" charset="2"/>
                        <a:buNone/>
                      </a:pPr>
                      <a:r>
                        <a:rPr lang="es-ES" sz="1200" baseline="0" dirty="0" smtClean="0"/>
                        <a:t>   aprendizajes de los en los</a:t>
                      </a:r>
                    </a:p>
                    <a:p>
                      <a:pPr>
                        <a:buFont typeface="Wingdings" pitchFamily="2" charset="2"/>
                        <a:buNone/>
                      </a:pPr>
                      <a:r>
                        <a:rPr lang="es-ES" sz="1200" baseline="0" dirty="0" smtClean="0"/>
                        <a:t>   alumnos.</a:t>
                      </a:r>
                    </a:p>
                    <a:p>
                      <a:pPr>
                        <a:buFont typeface="Wingdings" pitchFamily="2" charset="2"/>
                        <a:buChar char="§"/>
                      </a:pPr>
                      <a:endParaRPr lang="es-ES" sz="1200" baseline="0" dirty="0" smtClean="0"/>
                    </a:p>
                    <a:p>
                      <a:pPr>
                        <a:buFont typeface="Wingdings" pitchFamily="2" charset="2"/>
                        <a:buChar char="§"/>
                      </a:pPr>
                      <a:r>
                        <a:rPr lang="es-ES" sz="1200" baseline="0" dirty="0" smtClean="0"/>
                        <a:t>Garantizar la seguridad de</a:t>
                      </a:r>
                    </a:p>
                    <a:p>
                      <a:pPr>
                        <a:buFont typeface="Wingdings" pitchFamily="2" charset="2"/>
                        <a:buNone/>
                      </a:pPr>
                      <a:r>
                        <a:rPr lang="es-ES" sz="1200" baseline="0" dirty="0" smtClean="0"/>
                        <a:t>   de los niños en las</a:t>
                      </a:r>
                    </a:p>
                    <a:p>
                      <a:pPr>
                        <a:buFont typeface="Wingdings" pitchFamily="2" charset="2"/>
                        <a:buNone/>
                      </a:pPr>
                      <a:r>
                        <a:rPr lang="es-ES" sz="1200" baseline="0" dirty="0" smtClean="0"/>
                        <a:t>   escuelas .</a:t>
                      </a:r>
                    </a:p>
                    <a:p>
                      <a:pPr>
                        <a:buFont typeface="Wingdings" pitchFamily="2" charset="2"/>
                        <a:buNone/>
                      </a:pPr>
                      <a:endParaRPr lang="es-ES" sz="1200" baseline="0" dirty="0" smtClean="0"/>
                    </a:p>
                    <a:p>
                      <a:pPr>
                        <a:buFont typeface="Wingdings" pitchFamily="2" charset="2"/>
                        <a:buChar char="§"/>
                      </a:pPr>
                      <a:r>
                        <a:rPr lang="es-ES" sz="1200" baseline="0" dirty="0" smtClean="0"/>
                        <a:t> Implementar </a:t>
                      </a:r>
                      <a:r>
                        <a:rPr lang="es-MX" sz="1200" dirty="0" smtClean="0"/>
                        <a:t>acciones</a:t>
                      </a:r>
                    </a:p>
                    <a:p>
                      <a:pPr>
                        <a:buFont typeface="Wingdings" pitchFamily="2" charset="2"/>
                        <a:buNone/>
                      </a:pPr>
                      <a:r>
                        <a:rPr lang="es-MX" sz="1200" baseline="0" dirty="0" smtClean="0"/>
                        <a:t>   </a:t>
                      </a:r>
                      <a:r>
                        <a:rPr lang="es-MX" sz="1200" dirty="0" smtClean="0"/>
                        <a:t>preventivas que generen </a:t>
                      </a:r>
                    </a:p>
                    <a:p>
                      <a:pPr>
                        <a:buFont typeface="Wingdings" pitchFamily="2" charset="2"/>
                        <a:buNone/>
                      </a:pPr>
                      <a:r>
                        <a:rPr lang="es-MX" sz="1200" baseline="0" dirty="0" smtClean="0"/>
                        <a:t>   </a:t>
                      </a:r>
                      <a:r>
                        <a:rPr lang="es-MX" sz="1200" dirty="0" smtClean="0"/>
                        <a:t>un clima de seguridad en</a:t>
                      </a:r>
                    </a:p>
                    <a:p>
                      <a:pPr>
                        <a:buFont typeface="Wingdings" pitchFamily="2" charset="2"/>
                        <a:buNone/>
                      </a:pPr>
                      <a:r>
                        <a:rPr lang="es-MX" sz="1200" baseline="0" dirty="0" smtClean="0"/>
                        <a:t>   </a:t>
                      </a:r>
                      <a:r>
                        <a:rPr lang="es-MX" sz="1200" dirty="0" smtClean="0"/>
                        <a:t>la escuela y su entorno,</a:t>
                      </a:r>
                    </a:p>
                    <a:p>
                      <a:pPr>
                        <a:buFont typeface="Wingdings" pitchFamily="2" charset="2"/>
                        <a:buNone/>
                      </a:pPr>
                      <a:r>
                        <a:rPr lang="es-MX" sz="1200" baseline="0" dirty="0" smtClean="0"/>
                        <a:t>   </a:t>
                      </a:r>
                      <a:r>
                        <a:rPr lang="es-MX" sz="1200" dirty="0" smtClean="0"/>
                        <a:t>con la participación de los</a:t>
                      </a:r>
                    </a:p>
                    <a:p>
                      <a:pPr>
                        <a:buFont typeface="Wingdings" pitchFamily="2" charset="2"/>
                        <a:buNone/>
                      </a:pPr>
                      <a:r>
                        <a:rPr lang="es-MX" sz="1200" baseline="0" dirty="0" smtClean="0"/>
                        <a:t>   </a:t>
                      </a:r>
                      <a:r>
                        <a:rPr lang="es-MX" sz="1200" dirty="0" smtClean="0"/>
                        <a:t>padres, otras instancias </a:t>
                      </a:r>
                      <a:r>
                        <a:rPr lang="es-MX" sz="1200" baseline="0" dirty="0" smtClean="0"/>
                        <a:t> a</a:t>
                      </a:r>
                    </a:p>
                    <a:p>
                      <a:pPr>
                        <a:buFont typeface="Wingdings" pitchFamily="2" charset="2"/>
                        <a:buNone/>
                      </a:pPr>
                      <a:r>
                        <a:rPr lang="es-MX" sz="1200" baseline="0" dirty="0" smtClean="0"/>
                        <a:t>   través de: pláticas,</a:t>
                      </a:r>
                    </a:p>
                    <a:p>
                      <a:pPr>
                        <a:buFont typeface="Wingdings" pitchFamily="2" charset="2"/>
                        <a:buNone/>
                      </a:pPr>
                      <a:r>
                        <a:rPr lang="es-MX" sz="1200" baseline="0" dirty="0" smtClean="0"/>
                        <a:t>   talleres y conferencias</a:t>
                      </a:r>
                    </a:p>
                    <a:p>
                      <a:pPr>
                        <a:buFont typeface="Wingdings" pitchFamily="2" charset="2"/>
                        <a:buNone/>
                      </a:pPr>
                      <a:r>
                        <a:rPr lang="es-MX" sz="1200" baseline="0" dirty="0" smtClean="0"/>
                        <a:t>   </a:t>
                      </a:r>
                      <a:r>
                        <a:rPr lang="es-MX" sz="1200" dirty="0" smtClean="0"/>
                        <a:t>creando ambientes</a:t>
                      </a:r>
                    </a:p>
                    <a:p>
                      <a:pPr>
                        <a:buFont typeface="Wingdings" pitchFamily="2" charset="2"/>
                        <a:buNone/>
                      </a:pPr>
                      <a:r>
                        <a:rPr lang="es-MX" sz="1200" baseline="0" dirty="0" smtClean="0"/>
                        <a:t>   </a:t>
                      </a:r>
                      <a:r>
                        <a:rPr lang="es-MX" sz="1200" dirty="0" smtClean="0"/>
                        <a:t>escolares libres de</a:t>
                      </a:r>
                    </a:p>
                    <a:p>
                      <a:pPr>
                        <a:buFont typeface="Wingdings" pitchFamily="2" charset="2"/>
                        <a:buNone/>
                      </a:pPr>
                      <a:r>
                        <a:rPr lang="es-MX" sz="1200" baseline="0" dirty="0" smtClean="0"/>
                        <a:t>   </a:t>
                      </a:r>
                      <a:r>
                        <a:rPr lang="es-MX" sz="1200" dirty="0" smtClean="0"/>
                        <a:t>riesgos para los alumnos.</a:t>
                      </a:r>
                      <a:endParaRPr lang="es-ES" sz="1200" baseline="0" dirty="0" smtClean="0"/>
                    </a:p>
                  </a:txBody>
                  <a:tcPr/>
                </a:tc>
              </a:tr>
            </a:tbl>
          </a:graphicData>
        </a:graphic>
      </p:graphicFrame>
    </p:spTree>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42844" y="214290"/>
            <a:ext cx="8929750" cy="646331"/>
          </a:xfrm>
          <a:prstGeom prst="rect">
            <a:avLst/>
          </a:prstGeom>
          <a:noFill/>
        </p:spPr>
        <p:txBody>
          <a:bodyPr wrap="square" rtlCol="0">
            <a:spAutoFit/>
          </a:bodyPr>
          <a:lstStyle/>
          <a:p>
            <a:pPr algn="ctr"/>
            <a:r>
              <a:rPr lang="es-MX" sz="3600" dirty="0" smtClean="0">
                <a:solidFill>
                  <a:schemeClr val="accent2">
                    <a:lumMod val="75000"/>
                  </a:schemeClr>
                </a:solidFill>
                <a:effectLst>
                  <a:outerShdw blurRad="38100" dist="38100" dir="2700000" algn="tl">
                    <a:srgbClr val="000000">
                      <a:alpha val="43137"/>
                    </a:srgbClr>
                  </a:outerShdw>
                </a:effectLst>
              </a:rPr>
              <a:t>ATENCIÓN PREVENTIVA Y COMPENSATORIA</a:t>
            </a:r>
            <a:endParaRPr lang="es-MX" sz="3600" dirty="0">
              <a:solidFill>
                <a:schemeClr val="accent2">
                  <a:lumMod val="75000"/>
                </a:schemeClr>
              </a:solidFill>
              <a:effectLst>
                <a:outerShdw blurRad="38100" dist="38100" dir="2700000" algn="tl">
                  <a:srgbClr val="000000">
                    <a:alpha val="43137"/>
                  </a:srgbClr>
                </a:outerShdw>
              </a:effectLst>
            </a:endParaRPr>
          </a:p>
        </p:txBody>
      </p:sp>
      <p:graphicFrame>
        <p:nvGraphicFramePr>
          <p:cNvPr id="6" name="3 Marcador de contenido"/>
          <p:cNvGraphicFramePr>
            <a:graphicFrameLocks noGrp="1"/>
          </p:cNvGraphicFramePr>
          <p:nvPr>
            <p:ph idx="1"/>
          </p:nvPr>
        </p:nvGraphicFramePr>
        <p:xfrm>
          <a:off x="0" y="1000108"/>
          <a:ext cx="9072594" cy="5857892"/>
        </p:xfrm>
        <a:graphic>
          <a:graphicData uri="http://schemas.openxmlformats.org/drawingml/2006/table">
            <a:tbl>
              <a:tblPr firstRow="1" bandRow="1">
                <a:tableStyleId>{00A15C55-8517-42AA-B614-E9B94910E393}</a:tableStyleId>
              </a:tblPr>
              <a:tblGrid>
                <a:gridCol w="2714612"/>
                <a:gridCol w="4378397"/>
                <a:gridCol w="1979585"/>
              </a:tblGrid>
              <a:tr h="712380">
                <a:tc>
                  <a:txBody>
                    <a:bodyPr/>
                    <a:lstStyle/>
                    <a:p>
                      <a:r>
                        <a:rPr lang="es-ES" sz="1200" dirty="0" smtClean="0"/>
                        <a:t>ACCIONES</a:t>
                      </a:r>
                      <a:endParaRPr lang="es-ES" sz="1200" dirty="0"/>
                    </a:p>
                  </a:txBody>
                  <a:tcPr/>
                </a:tc>
                <a:tc>
                  <a:txBody>
                    <a:bodyPr/>
                    <a:lstStyle/>
                    <a:p>
                      <a:r>
                        <a:rPr lang="es-ES" sz="1200" dirty="0" smtClean="0"/>
                        <a:t>PROPÓSITOS:</a:t>
                      </a:r>
                      <a:endParaRPr lang="es-ES" sz="1200" dirty="0"/>
                    </a:p>
                  </a:txBody>
                  <a:tcPr/>
                </a:tc>
                <a:tc>
                  <a:txBody>
                    <a:bodyPr/>
                    <a:lstStyle/>
                    <a:p>
                      <a:r>
                        <a:rPr lang="es-ES" sz="1200" dirty="0" smtClean="0"/>
                        <a:t>ÁREA</a:t>
                      </a:r>
                      <a:r>
                        <a:rPr lang="es-ES" sz="1200" baseline="0" dirty="0" smtClean="0"/>
                        <a:t> DE MEJORA EN EL CENTRO EDUCATIVO</a:t>
                      </a:r>
                      <a:endParaRPr lang="es-ES" sz="1200" dirty="0"/>
                    </a:p>
                  </a:txBody>
                  <a:tcPr/>
                </a:tc>
              </a:tr>
              <a:tr h="5145512">
                <a:tc>
                  <a:txBody>
                    <a:bodyPr/>
                    <a:lstStyle/>
                    <a:p>
                      <a:pPr>
                        <a:buFont typeface="Arial" pitchFamily="34" charset="0"/>
                        <a:buChar char="•"/>
                      </a:pPr>
                      <a:endParaRPr lang="es-ES" sz="1200" b="0" dirty="0" smtClean="0">
                        <a:latin typeface="+mn-lt"/>
                      </a:endParaRPr>
                    </a:p>
                    <a:p>
                      <a:pPr>
                        <a:buFont typeface="Arial" pitchFamily="34" charset="0"/>
                        <a:buChar char="•"/>
                      </a:pPr>
                      <a:r>
                        <a:rPr lang="es-MX" sz="1200" dirty="0" smtClean="0"/>
                        <a:t>Es un programa de carácter Nacional, opera dependiendo de la Dirección General de Educación Primaria, en coordinación con la Dirección General de Acreditación, Incorporación y Revalidación educativa.</a:t>
                      </a:r>
                    </a:p>
                    <a:p>
                      <a:pPr>
                        <a:buFont typeface="Arial" pitchFamily="34" charset="0"/>
                        <a:buChar char="•"/>
                      </a:pPr>
                      <a:r>
                        <a:rPr lang="es-MX" sz="1200" dirty="0" smtClean="0"/>
                        <a:t>Es de carácter compensatorio, beneficiando a los alumnos de 3° a 6° grado que se encuentran, desfasados en su edad cronológica con respecto al grado escolar que cursan, proporcionando la posibilidad de avanzar dos grados en ciclo escolar, una vez que hayan adquirido el dominio de los contenidos de las adecuaciones curriculares de cada grado.</a:t>
                      </a:r>
                    </a:p>
                    <a:p>
                      <a:pPr>
                        <a:buFont typeface="Arial" pitchFamily="34" charset="0"/>
                        <a:buChar char="•"/>
                      </a:pPr>
                      <a:endParaRPr lang="es-ES" sz="1200" b="0" dirty="0" smtClean="0">
                        <a:latin typeface="+mn-lt"/>
                      </a:endParaRPr>
                    </a:p>
                    <a:p>
                      <a:pPr>
                        <a:buFont typeface="Arial" pitchFamily="34" charset="0"/>
                        <a:buChar char="•"/>
                      </a:pPr>
                      <a:endParaRPr lang="es-ES" sz="1200" b="0" dirty="0" smtClean="0">
                        <a:latin typeface="+mn-lt"/>
                      </a:endParaRPr>
                    </a:p>
                    <a:p>
                      <a:pPr>
                        <a:buFont typeface="Arial" pitchFamily="34" charset="0"/>
                        <a:buChar char="•"/>
                      </a:pPr>
                      <a:endParaRPr lang="es-ES" sz="1200" b="0" dirty="0" smtClean="0">
                        <a:latin typeface="+mn-lt"/>
                      </a:endParaRPr>
                    </a:p>
                  </a:txBody>
                  <a:tcPr/>
                </a:tc>
                <a:tc>
                  <a:txBody>
                    <a:bodyPr/>
                    <a:lstStyle/>
                    <a:p>
                      <a:pPr marL="342900" indent="-342900">
                        <a:spcBef>
                          <a:spcPct val="20000"/>
                        </a:spcBef>
                        <a:buSzPct val="85000"/>
                        <a:buFont typeface="Wingdings" pitchFamily="2" charset="2"/>
                        <a:buNone/>
                      </a:pPr>
                      <a:endParaRPr lang="es-ES" sz="1200" baseline="0" dirty="0" smtClean="0"/>
                    </a:p>
                    <a:p>
                      <a:pPr>
                        <a:buFont typeface="Arial" pitchFamily="34" charset="0"/>
                        <a:buChar char="•"/>
                      </a:pPr>
                      <a:r>
                        <a:rPr lang="es-MX" sz="1200" dirty="0" smtClean="0"/>
                        <a:t> Nivelar académicamente a los alumnos desfasados en su edad cronológica</a:t>
                      </a:r>
                    </a:p>
                    <a:p>
                      <a:pPr>
                        <a:buFont typeface="Arial" pitchFamily="34" charset="0"/>
                        <a:buChar char="•"/>
                      </a:pPr>
                      <a:r>
                        <a:rPr lang="es-MX" sz="1200" dirty="0" smtClean="0"/>
                        <a:t>Apoya a los alumnos para que cursen dos grados en un ciclo escolar</a:t>
                      </a:r>
                      <a:endParaRPr lang="es-MX" sz="1200" dirty="0"/>
                    </a:p>
                  </a:txBody>
                  <a:tcPr/>
                </a:tc>
                <a:tc>
                  <a:txBody>
                    <a:bodyPr/>
                    <a:lstStyle/>
                    <a:p>
                      <a:endParaRPr lang="es-ES" sz="1200" baseline="0" dirty="0" smtClean="0"/>
                    </a:p>
                    <a:p>
                      <a:pPr lvl="0">
                        <a:buFont typeface="Arial" pitchFamily="34" charset="0"/>
                        <a:buChar char="•"/>
                      </a:pPr>
                      <a:r>
                        <a:rPr kumimoji="0" lang="es-ES" sz="1200" kern="1200" dirty="0" smtClean="0">
                          <a:solidFill>
                            <a:schemeClr val="dk1"/>
                          </a:solidFill>
                          <a:latin typeface="+mn-lt"/>
                          <a:ea typeface="+mn-ea"/>
                          <a:cs typeface="+mn-cs"/>
                        </a:rPr>
                        <a:t>Propiciar oportunidades a los alumnos desfasados por</a:t>
                      </a:r>
                      <a:r>
                        <a:rPr kumimoji="0" lang="es-ES" sz="1200" kern="1200" baseline="0" dirty="0" smtClean="0">
                          <a:solidFill>
                            <a:schemeClr val="dk1"/>
                          </a:solidFill>
                          <a:latin typeface="+mn-lt"/>
                          <a:ea typeface="+mn-ea"/>
                          <a:cs typeface="+mn-cs"/>
                        </a:rPr>
                        <a:t> su edad con respecto al grado.</a:t>
                      </a:r>
                    </a:p>
                    <a:p>
                      <a:pPr lvl="0">
                        <a:buFont typeface="Arial" pitchFamily="34" charset="0"/>
                        <a:buChar char="•"/>
                      </a:pPr>
                      <a:endParaRPr kumimoji="0" lang="es-ES" sz="1200" kern="1200" baseline="0" dirty="0" smtClean="0">
                        <a:solidFill>
                          <a:schemeClr val="dk1"/>
                        </a:solidFill>
                        <a:latin typeface="+mn-lt"/>
                        <a:ea typeface="+mn-ea"/>
                        <a:cs typeface="+mn-cs"/>
                      </a:endParaRPr>
                    </a:p>
                    <a:p>
                      <a:pPr lvl="0">
                        <a:buFont typeface="Arial" pitchFamily="34" charset="0"/>
                        <a:buChar char="•"/>
                      </a:pPr>
                      <a:r>
                        <a:rPr kumimoji="0" lang="es-ES" sz="1200" kern="1200" baseline="0" dirty="0" smtClean="0">
                          <a:solidFill>
                            <a:schemeClr val="dk1"/>
                          </a:solidFill>
                          <a:latin typeface="+mn-lt"/>
                          <a:ea typeface="+mn-ea"/>
                          <a:cs typeface="+mn-cs"/>
                        </a:rPr>
                        <a:t>Uso efectivo del tiempo escolar.</a:t>
                      </a:r>
                      <a:endParaRPr kumimoji="0" lang="es-MX" sz="1200" kern="1200" dirty="0" smtClean="0">
                        <a:solidFill>
                          <a:schemeClr val="dk1"/>
                        </a:solidFill>
                        <a:latin typeface="+mn-lt"/>
                        <a:ea typeface="+mn-ea"/>
                        <a:cs typeface="+mn-cs"/>
                      </a:endParaRPr>
                    </a:p>
                  </a:txBody>
                  <a:tcPr/>
                </a:tc>
              </a:tr>
            </a:tbl>
          </a:graphicData>
        </a:graphic>
      </p:graphicFrame>
    </p:spTree>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0"/>
            <a:ext cx="8229600" cy="1071546"/>
          </a:xfrm>
        </p:spPr>
        <p:txBody>
          <a:bodyPr>
            <a:noAutofit/>
          </a:bodyPr>
          <a:lstStyle/>
          <a:p>
            <a:pPr algn="ctr"/>
            <a:r>
              <a:rPr lang="es-ES" sz="3600" b="0" dirty="0" smtClean="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rPr>
              <a:t>ACUERDO NACIONAL PARA LA SALUD ALIMENTARIA</a:t>
            </a:r>
            <a:endParaRPr lang="es-ES" sz="3600" b="0" dirty="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endParaRPr>
          </a:p>
        </p:txBody>
      </p:sp>
      <p:graphicFrame>
        <p:nvGraphicFramePr>
          <p:cNvPr id="4" name="3 Marcador de contenido"/>
          <p:cNvGraphicFramePr>
            <a:graphicFrameLocks noGrp="1"/>
          </p:cNvGraphicFramePr>
          <p:nvPr>
            <p:ph idx="1"/>
          </p:nvPr>
        </p:nvGraphicFramePr>
        <p:xfrm>
          <a:off x="0" y="1000108"/>
          <a:ext cx="9072594" cy="5857892"/>
        </p:xfrm>
        <a:graphic>
          <a:graphicData uri="http://schemas.openxmlformats.org/drawingml/2006/table">
            <a:tbl>
              <a:tblPr firstRow="1" bandRow="1">
                <a:tableStyleId>{00A15C55-8517-42AA-B614-E9B94910E393}</a:tableStyleId>
              </a:tblPr>
              <a:tblGrid>
                <a:gridCol w="2714612"/>
                <a:gridCol w="4378397"/>
                <a:gridCol w="1979585"/>
              </a:tblGrid>
              <a:tr h="712380">
                <a:tc>
                  <a:txBody>
                    <a:bodyPr/>
                    <a:lstStyle/>
                    <a:p>
                      <a:r>
                        <a:rPr lang="es-ES" sz="1200" dirty="0" smtClean="0"/>
                        <a:t>ACCIONES</a:t>
                      </a:r>
                      <a:endParaRPr lang="es-ES" sz="1200" dirty="0"/>
                    </a:p>
                  </a:txBody>
                  <a:tcPr/>
                </a:tc>
                <a:tc>
                  <a:txBody>
                    <a:bodyPr/>
                    <a:lstStyle/>
                    <a:p>
                      <a:r>
                        <a:rPr lang="es-ES" sz="1200" dirty="0" smtClean="0"/>
                        <a:t>PROPÓSITOS:</a:t>
                      </a:r>
                      <a:endParaRPr lang="es-ES" sz="1200" dirty="0"/>
                    </a:p>
                  </a:txBody>
                  <a:tcPr/>
                </a:tc>
                <a:tc>
                  <a:txBody>
                    <a:bodyPr/>
                    <a:lstStyle/>
                    <a:p>
                      <a:r>
                        <a:rPr lang="es-ES" sz="1200" dirty="0" smtClean="0"/>
                        <a:t>ÁREA</a:t>
                      </a:r>
                      <a:r>
                        <a:rPr lang="es-ES" sz="1200" baseline="0" dirty="0" smtClean="0"/>
                        <a:t> DE MEJORA EN EL CENTRO EDUCATIVO</a:t>
                      </a:r>
                      <a:endParaRPr lang="es-ES" sz="1200" dirty="0"/>
                    </a:p>
                  </a:txBody>
                  <a:tcPr/>
                </a:tc>
              </a:tr>
              <a:tr h="5145512">
                <a:tc>
                  <a:txBody>
                    <a:bodyPr/>
                    <a:lstStyle/>
                    <a:p>
                      <a:endParaRPr lang="es-ES" sz="1200" dirty="0" smtClean="0"/>
                    </a:p>
                    <a:p>
                      <a:pPr>
                        <a:buFont typeface="Wingdings" pitchFamily="2" charset="2"/>
                        <a:buChar char="Ø"/>
                      </a:pPr>
                      <a:r>
                        <a:rPr lang="es-ES" sz="1200" dirty="0" smtClean="0"/>
                        <a:t>Estrategia</a:t>
                      </a:r>
                      <a:r>
                        <a:rPr lang="es-ES" sz="1200" baseline="0" dirty="0" smtClean="0"/>
                        <a:t> contra el Sobre peso y la</a:t>
                      </a:r>
                    </a:p>
                    <a:p>
                      <a:pPr>
                        <a:buFont typeface="Wingdings" pitchFamily="2" charset="2"/>
                        <a:buNone/>
                      </a:pPr>
                      <a:r>
                        <a:rPr lang="es-ES" sz="1200" baseline="0" dirty="0" smtClean="0"/>
                        <a:t>    Obesidad.</a:t>
                      </a: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txBody>
                  <a:tcPr/>
                </a:tc>
                <a:tc>
                  <a:txBody>
                    <a:bodyPr/>
                    <a:lstStyle/>
                    <a:p>
                      <a:pPr marL="342900" indent="-342900">
                        <a:spcBef>
                          <a:spcPct val="20000"/>
                        </a:spcBef>
                        <a:buSzPct val="85000"/>
                        <a:buFont typeface="Wingdings" pitchFamily="2" charset="2"/>
                        <a:buNone/>
                      </a:pPr>
                      <a:endParaRPr lang="es-ES" sz="1200" baseline="0" dirty="0" smtClean="0"/>
                    </a:p>
                    <a:p>
                      <a:pPr marL="342900" indent="-342900">
                        <a:spcBef>
                          <a:spcPct val="20000"/>
                        </a:spcBef>
                        <a:buSzPct val="85000"/>
                        <a:buFont typeface="Wingdings" pitchFamily="2" charset="2"/>
                        <a:buChar char="§"/>
                      </a:pPr>
                      <a:r>
                        <a:rPr lang="es-ES" sz="1200" baseline="0" dirty="0" smtClean="0"/>
                        <a:t>Contribuir a la sustentabilidad del desarrollo nacional al revertir la epidemia de enfermedades crónicas  no transmisibles que enfrenta el país, derivadas del </a:t>
                      </a:r>
                      <a:r>
                        <a:rPr lang="es-ES" sz="1200" b="1" baseline="0" dirty="0" smtClean="0"/>
                        <a:t>Sobre Peso y la Obesidad.</a:t>
                      </a:r>
                    </a:p>
                    <a:p>
                      <a:pPr marL="342900" indent="-342900">
                        <a:spcBef>
                          <a:spcPct val="20000"/>
                        </a:spcBef>
                        <a:buSzPct val="85000"/>
                        <a:buFont typeface="Wingdings" pitchFamily="2" charset="2"/>
                        <a:buChar char="§"/>
                      </a:pPr>
                      <a:endParaRPr lang="es-ES" sz="1200" b="1" baseline="0" dirty="0" smtClean="0"/>
                    </a:p>
                    <a:p>
                      <a:pPr marL="342900" indent="-342900">
                        <a:spcBef>
                          <a:spcPct val="20000"/>
                        </a:spcBef>
                        <a:buSzPct val="85000"/>
                        <a:buFont typeface="Wingdings" pitchFamily="2" charset="2"/>
                        <a:buChar char="§"/>
                      </a:pPr>
                      <a:r>
                        <a:rPr lang="es-ES" sz="1200" b="0" baseline="0" dirty="0" smtClean="0"/>
                        <a:t>Incentivar la igualdad de género en la práctica de la actividad física.</a:t>
                      </a:r>
                    </a:p>
                    <a:p>
                      <a:pPr marL="342900" indent="-342900">
                        <a:spcBef>
                          <a:spcPct val="20000"/>
                        </a:spcBef>
                        <a:buSzPct val="85000"/>
                        <a:buFont typeface="Wingdings" pitchFamily="2" charset="2"/>
                        <a:buChar char="§"/>
                      </a:pPr>
                      <a:endParaRPr lang="es-ES" sz="1200" b="0" baseline="0" dirty="0" smtClean="0"/>
                    </a:p>
                    <a:p>
                      <a:pPr marL="342900" indent="-342900">
                        <a:spcBef>
                          <a:spcPct val="20000"/>
                        </a:spcBef>
                        <a:buSzPct val="85000"/>
                        <a:buFont typeface="Wingdings" pitchFamily="2" charset="2"/>
                        <a:buChar char="§"/>
                      </a:pPr>
                      <a:r>
                        <a:rPr lang="es-ES" sz="1200" b="0" baseline="0" dirty="0" smtClean="0"/>
                        <a:t>Incorporar los valores y creencias culturales en actividad física de las minorías étnicas.</a:t>
                      </a:r>
                    </a:p>
                    <a:p>
                      <a:pPr marL="342900" indent="-342900">
                        <a:spcBef>
                          <a:spcPct val="20000"/>
                        </a:spcBef>
                        <a:buSzPct val="85000"/>
                        <a:buFont typeface="Wingdings" pitchFamily="2" charset="2"/>
                        <a:buChar char="§"/>
                      </a:pPr>
                      <a:endParaRPr lang="es-ES" sz="1200" baseline="0" dirty="0" smtClean="0"/>
                    </a:p>
                    <a:p>
                      <a:pPr marL="342900" indent="-342900">
                        <a:spcBef>
                          <a:spcPct val="20000"/>
                        </a:spcBef>
                        <a:buSzPct val="85000"/>
                        <a:buFont typeface="Wingdings" pitchFamily="2" charset="2"/>
                        <a:buNone/>
                      </a:pPr>
                      <a:endParaRPr lang="es-ES" sz="1200" baseline="0" dirty="0" smtClean="0"/>
                    </a:p>
                    <a:p>
                      <a:pPr marL="342900" indent="-342900">
                        <a:spcBef>
                          <a:spcPct val="20000"/>
                        </a:spcBef>
                        <a:buSzPct val="85000"/>
                        <a:buFont typeface="Wingdings" pitchFamily="2" charset="2"/>
                        <a:buNone/>
                      </a:pPr>
                      <a:endParaRPr lang="es-ES" sz="1200" dirty="0"/>
                    </a:p>
                  </a:txBody>
                  <a:tcPr/>
                </a:tc>
                <a:tc>
                  <a:txBody>
                    <a:bodyPr/>
                    <a:lstStyle/>
                    <a:p>
                      <a:endParaRPr lang="es-ES" sz="1200" baseline="0" dirty="0" smtClean="0"/>
                    </a:p>
                    <a:p>
                      <a:pPr algn="just">
                        <a:buFont typeface="Wingdings" pitchFamily="2" charset="2"/>
                        <a:buChar char="§"/>
                      </a:pPr>
                      <a:r>
                        <a:rPr lang="es-ES" sz="1200" baseline="0" dirty="0" smtClean="0"/>
                        <a:t>Mejorar las capacidades</a:t>
                      </a:r>
                    </a:p>
                    <a:p>
                      <a:pPr algn="just">
                        <a:buFont typeface="Wingdings" pitchFamily="2" charset="2"/>
                        <a:buNone/>
                      </a:pPr>
                      <a:r>
                        <a:rPr lang="es-ES" sz="1200" baseline="0" dirty="0" smtClean="0"/>
                        <a:t>   físicas de los niños. </a:t>
                      </a:r>
                    </a:p>
                    <a:p>
                      <a:pPr algn="just">
                        <a:buFont typeface="Wingdings" pitchFamily="2" charset="2"/>
                        <a:buChar char="§"/>
                      </a:pPr>
                      <a:r>
                        <a:rPr lang="es-ES" sz="1200" baseline="0" dirty="0" smtClean="0"/>
                        <a:t>Fomentar las </a:t>
                      </a:r>
                    </a:p>
                    <a:p>
                      <a:pPr algn="just">
                        <a:buFont typeface="Wingdings" pitchFamily="2" charset="2"/>
                        <a:buNone/>
                      </a:pPr>
                      <a:r>
                        <a:rPr lang="es-ES" sz="1200" baseline="0" dirty="0" smtClean="0"/>
                        <a:t>   actividades </a:t>
                      </a:r>
                    </a:p>
                    <a:p>
                      <a:pPr algn="just">
                        <a:buFont typeface="Wingdings" pitchFamily="2" charset="2"/>
                        <a:buNone/>
                      </a:pPr>
                      <a:r>
                        <a:rPr lang="es-ES" sz="1200" baseline="0" dirty="0" smtClean="0"/>
                        <a:t>   físicas en la población</a:t>
                      </a:r>
                    </a:p>
                    <a:p>
                      <a:pPr algn="just">
                        <a:buFont typeface="Wingdings" pitchFamily="2" charset="2"/>
                        <a:buNone/>
                      </a:pPr>
                      <a:r>
                        <a:rPr lang="es-ES" sz="1200" baseline="0" dirty="0" smtClean="0"/>
                        <a:t>   escolar.</a:t>
                      </a:r>
                    </a:p>
                    <a:p>
                      <a:pPr algn="just">
                        <a:buFont typeface="Wingdings" pitchFamily="2" charset="2"/>
                        <a:buChar char="§"/>
                      </a:pPr>
                      <a:r>
                        <a:rPr lang="es-ES" sz="1200" baseline="0" dirty="0" smtClean="0"/>
                        <a:t>Disminuir el consumo de</a:t>
                      </a:r>
                    </a:p>
                    <a:p>
                      <a:pPr algn="just">
                        <a:buFont typeface="Wingdings" pitchFamily="2" charset="2"/>
                        <a:buNone/>
                      </a:pPr>
                      <a:r>
                        <a:rPr lang="es-ES" sz="1200" baseline="0" dirty="0" smtClean="0"/>
                        <a:t>   azúcares y otros </a:t>
                      </a:r>
                      <a:r>
                        <a:rPr lang="es-ES" sz="1200" baseline="0" dirty="0" err="1" smtClean="0"/>
                        <a:t>edulcolo</a:t>
                      </a:r>
                      <a:r>
                        <a:rPr lang="es-ES" sz="1200" baseline="0" dirty="0" smtClean="0"/>
                        <a:t>-</a:t>
                      </a:r>
                    </a:p>
                    <a:p>
                      <a:pPr algn="just">
                        <a:buFont typeface="Wingdings" pitchFamily="2" charset="2"/>
                        <a:buNone/>
                      </a:pPr>
                      <a:r>
                        <a:rPr lang="es-ES" sz="1200" baseline="0" dirty="0" smtClean="0"/>
                        <a:t>   </a:t>
                      </a:r>
                      <a:r>
                        <a:rPr lang="es-ES" sz="1200" baseline="0" dirty="0" err="1" smtClean="0"/>
                        <a:t>rantes</a:t>
                      </a:r>
                      <a:r>
                        <a:rPr lang="es-ES" sz="1200" baseline="0" dirty="0" smtClean="0"/>
                        <a:t> calóricos añadidos</a:t>
                      </a:r>
                    </a:p>
                    <a:p>
                      <a:pPr algn="just">
                        <a:buFont typeface="Wingdings" pitchFamily="2" charset="2"/>
                        <a:buNone/>
                      </a:pPr>
                      <a:r>
                        <a:rPr lang="es-ES" sz="1200" baseline="0" dirty="0" smtClean="0"/>
                        <a:t>   a los alimentos.</a:t>
                      </a:r>
                    </a:p>
                    <a:p>
                      <a:pPr algn="just">
                        <a:buFont typeface="Wingdings" pitchFamily="2" charset="2"/>
                        <a:buChar char="§"/>
                      </a:pPr>
                      <a:r>
                        <a:rPr lang="es-ES" sz="1200" baseline="0" dirty="0" smtClean="0"/>
                        <a:t>Disminuir el consumo de</a:t>
                      </a:r>
                    </a:p>
                    <a:p>
                      <a:pPr algn="just">
                        <a:buFont typeface="Wingdings" pitchFamily="2" charset="2"/>
                        <a:buNone/>
                      </a:pPr>
                      <a:r>
                        <a:rPr lang="es-ES" sz="1200" baseline="0" dirty="0" smtClean="0"/>
                        <a:t>   grasas saturadas en la </a:t>
                      </a:r>
                    </a:p>
                    <a:p>
                      <a:pPr algn="just">
                        <a:buFont typeface="Wingdings" pitchFamily="2" charset="2"/>
                        <a:buNone/>
                      </a:pPr>
                      <a:r>
                        <a:rPr lang="es-ES" sz="1200" baseline="0" dirty="0" smtClean="0"/>
                        <a:t>   dieta y reducir al mínimo</a:t>
                      </a:r>
                    </a:p>
                    <a:p>
                      <a:pPr algn="just">
                        <a:buFont typeface="Wingdings" pitchFamily="2" charset="2"/>
                        <a:buNone/>
                      </a:pPr>
                      <a:r>
                        <a:rPr lang="es-ES" sz="1200" baseline="0" dirty="0" smtClean="0"/>
                        <a:t>   las grasas </a:t>
                      </a:r>
                      <a:r>
                        <a:rPr lang="es-ES" sz="1200" baseline="0" dirty="0" err="1" smtClean="0"/>
                        <a:t>trans</a:t>
                      </a:r>
                      <a:r>
                        <a:rPr lang="es-ES" sz="1200" baseline="0" dirty="0" smtClean="0"/>
                        <a:t> de origen</a:t>
                      </a:r>
                    </a:p>
                    <a:p>
                      <a:pPr algn="just">
                        <a:buFont typeface="Wingdings" pitchFamily="2" charset="2"/>
                        <a:buNone/>
                      </a:pPr>
                      <a:r>
                        <a:rPr lang="es-ES" sz="1200" baseline="0" dirty="0" smtClean="0"/>
                        <a:t>   industrial.</a:t>
                      </a:r>
                    </a:p>
                    <a:p>
                      <a:pPr algn="just">
                        <a:buFont typeface="Wingdings" pitchFamily="2" charset="2"/>
                        <a:buChar char="§"/>
                      </a:pPr>
                      <a:r>
                        <a:rPr lang="es-ES" sz="1200" baseline="0" dirty="0" smtClean="0"/>
                        <a:t>Mejorar la calidad de vida</a:t>
                      </a:r>
                    </a:p>
                    <a:p>
                      <a:pPr algn="just">
                        <a:buFont typeface="Wingdings" pitchFamily="2" charset="2"/>
                        <a:buNone/>
                      </a:pPr>
                      <a:r>
                        <a:rPr lang="es-ES" sz="1200" baseline="0" dirty="0" smtClean="0"/>
                        <a:t>   saludable.</a:t>
                      </a:r>
                    </a:p>
                    <a:p>
                      <a:pPr algn="just">
                        <a:buFont typeface="Wingdings" pitchFamily="2" charset="2"/>
                        <a:buChar char="§"/>
                      </a:pPr>
                      <a:r>
                        <a:rPr lang="es-ES" sz="1200" baseline="0" dirty="0" smtClean="0"/>
                        <a:t>Impulsar las actividades</a:t>
                      </a:r>
                    </a:p>
                    <a:p>
                      <a:pPr algn="just">
                        <a:buFont typeface="Wingdings" pitchFamily="2" charset="2"/>
                        <a:buNone/>
                      </a:pPr>
                      <a:r>
                        <a:rPr lang="es-ES" sz="1200" baseline="0" dirty="0" smtClean="0"/>
                        <a:t>  físicas en las escuelas.</a:t>
                      </a:r>
                    </a:p>
                    <a:p>
                      <a:pPr algn="just">
                        <a:buFont typeface="Wingdings" pitchFamily="2" charset="2"/>
                        <a:buChar char="§"/>
                      </a:pPr>
                      <a:r>
                        <a:rPr lang="es-ES" sz="1200" baseline="0" dirty="0" smtClean="0"/>
                        <a:t>Promover el uso de </a:t>
                      </a:r>
                      <a:r>
                        <a:rPr lang="es-ES" sz="1200" baseline="0" dirty="0" err="1" smtClean="0"/>
                        <a:t>espa</a:t>
                      </a:r>
                      <a:r>
                        <a:rPr lang="es-ES" sz="1200" baseline="0" dirty="0" smtClean="0"/>
                        <a:t>-</a:t>
                      </a:r>
                    </a:p>
                    <a:p>
                      <a:pPr algn="just">
                        <a:buFont typeface="Wingdings" pitchFamily="2" charset="2"/>
                        <a:buNone/>
                      </a:pPr>
                      <a:r>
                        <a:rPr lang="es-ES" sz="1200" baseline="0" dirty="0" smtClean="0"/>
                        <a:t>  </a:t>
                      </a:r>
                      <a:r>
                        <a:rPr lang="es-ES" sz="1200" baseline="0" dirty="0" err="1" smtClean="0"/>
                        <a:t>cios</a:t>
                      </a:r>
                      <a:r>
                        <a:rPr lang="es-ES" sz="1200" baseline="0" dirty="0" smtClean="0"/>
                        <a:t> públicos (espacio</a:t>
                      </a:r>
                    </a:p>
                    <a:p>
                      <a:pPr algn="just">
                        <a:buFont typeface="Wingdings" pitchFamily="2" charset="2"/>
                        <a:buNone/>
                      </a:pPr>
                      <a:r>
                        <a:rPr lang="es-ES" sz="1200" baseline="0" dirty="0" smtClean="0"/>
                        <a:t>   activo para la realización</a:t>
                      </a:r>
                    </a:p>
                    <a:p>
                      <a:pPr algn="just">
                        <a:buFont typeface="Wingdings" pitchFamily="2" charset="2"/>
                        <a:buNone/>
                      </a:pPr>
                      <a:r>
                        <a:rPr lang="es-ES" sz="1200" baseline="0" dirty="0" smtClean="0"/>
                        <a:t>   de actividad física).</a:t>
                      </a:r>
                    </a:p>
                    <a:p>
                      <a:pPr algn="just">
                        <a:buFont typeface="Wingdings" pitchFamily="2" charset="2"/>
                        <a:buChar char="§"/>
                      </a:pPr>
                      <a:endParaRPr lang="es-ES" sz="1200" baseline="0" dirty="0" smtClean="0"/>
                    </a:p>
                  </a:txBody>
                  <a:tcPr/>
                </a:tc>
              </a:tr>
            </a:tbl>
          </a:graphicData>
        </a:graphic>
      </p:graphicFrame>
    </p:spTree>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0"/>
            <a:ext cx="8229600" cy="1071546"/>
          </a:xfrm>
        </p:spPr>
        <p:txBody>
          <a:bodyPr>
            <a:noAutofit/>
          </a:bodyPr>
          <a:lstStyle/>
          <a:p>
            <a:pPr algn="ctr"/>
            <a:r>
              <a:rPr lang="es-ES" sz="3600" b="0" dirty="0" smtClean="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rPr>
              <a:t>ESCUELA </a:t>
            </a:r>
            <a:r>
              <a:rPr lang="es-ES" sz="3600" dirty="0" smtClean="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rPr>
              <a:t>PARA</a:t>
            </a:r>
            <a:r>
              <a:rPr lang="es-ES" sz="3600" b="0" dirty="0" smtClean="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rPr>
              <a:t> PADRES </a:t>
            </a:r>
            <a:endParaRPr lang="es-ES" sz="3600" b="0" dirty="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endParaRPr>
          </a:p>
        </p:txBody>
      </p:sp>
      <p:graphicFrame>
        <p:nvGraphicFramePr>
          <p:cNvPr id="4" name="3 Marcador de contenido"/>
          <p:cNvGraphicFramePr>
            <a:graphicFrameLocks noGrp="1"/>
          </p:cNvGraphicFramePr>
          <p:nvPr>
            <p:ph idx="1"/>
          </p:nvPr>
        </p:nvGraphicFramePr>
        <p:xfrm>
          <a:off x="0" y="1000108"/>
          <a:ext cx="9072594" cy="5857892"/>
        </p:xfrm>
        <a:graphic>
          <a:graphicData uri="http://schemas.openxmlformats.org/drawingml/2006/table">
            <a:tbl>
              <a:tblPr firstRow="1" bandRow="1">
                <a:tableStyleId>{00A15C55-8517-42AA-B614-E9B94910E393}</a:tableStyleId>
              </a:tblPr>
              <a:tblGrid>
                <a:gridCol w="2714612"/>
                <a:gridCol w="4378397"/>
                <a:gridCol w="1979585"/>
              </a:tblGrid>
              <a:tr h="712380">
                <a:tc>
                  <a:txBody>
                    <a:bodyPr/>
                    <a:lstStyle/>
                    <a:p>
                      <a:r>
                        <a:rPr lang="es-ES" sz="1200" dirty="0" smtClean="0"/>
                        <a:t>ACCIONES</a:t>
                      </a:r>
                      <a:endParaRPr lang="es-ES" sz="1200" dirty="0"/>
                    </a:p>
                  </a:txBody>
                  <a:tcPr/>
                </a:tc>
                <a:tc>
                  <a:txBody>
                    <a:bodyPr/>
                    <a:lstStyle/>
                    <a:p>
                      <a:r>
                        <a:rPr lang="es-ES" sz="1200" b="0" dirty="0" smtClean="0"/>
                        <a:t>PROPÓSITOS</a:t>
                      </a:r>
                      <a:r>
                        <a:rPr lang="es-ES" sz="1200" dirty="0" smtClean="0"/>
                        <a:t>:</a:t>
                      </a:r>
                      <a:endParaRPr lang="es-ES" sz="1200" dirty="0"/>
                    </a:p>
                  </a:txBody>
                  <a:tcPr/>
                </a:tc>
                <a:tc>
                  <a:txBody>
                    <a:bodyPr/>
                    <a:lstStyle/>
                    <a:p>
                      <a:r>
                        <a:rPr lang="es-ES" sz="1200" dirty="0" smtClean="0"/>
                        <a:t>ÁREA</a:t>
                      </a:r>
                      <a:r>
                        <a:rPr lang="es-ES" sz="1200" baseline="0" dirty="0" smtClean="0"/>
                        <a:t> DE MEJORA EN EL CENTRO EDUCATIVO</a:t>
                      </a:r>
                      <a:endParaRPr lang="es-ES" sz="1200" dirty="0"/>
                    </a:p>
                  </a:txBody>
                  <a:tcPr/>
                </a:tc>
              </a:tr>
              <a:tr h="5145512">
                <a:tc>
                  <a:txBody>
                    <a:bodyPr/>
                    <a:lstStyle/>
                    <a:p>
                      <a:endParaRPr lang="es-ES" sz="1200" dirty="0" smtClean="0"/>
                    </a:p>
                    <a:p>
                      <a:pPr>
                        <a:buFont typeface="Wingdings" pitchFamily="2" charset="2"/>
                        <a:buChar char="Ø"/>
                      </a:pPr>
                      <a:r>
                        <a:rPr lang="es-ES" sz="1200" baseline="0" dirty="0" smtClean="0"/>
                        <a:t>Reuniones de trabajo, Talleres</a:t>
                      </a:r>
                    </a:p>
                    <a:p>
                      <a:pPr>
                        <a:buFont typeface="Wingdings" pitchFamily="2" charset="2"/>
                        <a:buNone/>
                      </a:pPr>
                      <a:r>
                        <a:rPr lang="es-ES" sz="1200" baseline="0" dirty="0" smtClean="0"/>
                        <a:t>    interactivos y trabajo permanente</a:t>
                      </a:r>
                    </a:p>
                    <a:p>
                      <a:pPr>
                        <a:buFont typeface="Wingdings" pitchFamily="2" charset="2"/>
                        <a:buNone/>
                      </a:pPr>
                      <a:r>
                        <a:rPr lang="es-ES" sz="1200" baseline="0" dirty="0" smtClean="0"/>
                        <a:t>    con Padres de familia y/o tutores.</a:t>
                      </a:r>
                    </a:p>
                    <a:p>
                      <a:pPr>
                        <a:buFont typeface="Wingdings" pitchFamily="2" charset="2"/>
                        <a:buNone/>
                      </a:pPr>
                      <a:r>
                        <a:rPr lang="es-ES" sz="1200" baseline="0" dirty="0" smtClean="0"/>
                        <a:t>    </a:t>
                      </a: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txBody>
                  <a:tcPr/>
                </a:tc>
                <a:tc>
                  <a:txBody>
                    <a:bodyPr/>
                    <a:lstStyle/>
                    <a:p>
                      <a:pPr marL="342900" indent="-342900">
                        <a:spcBef>
                          <a:spcPct val="20000"/>
                        </a:spcBef>
                        <a:buSzPct val="85000"/>
                        <a:buFont typeface="Wingdings" pitchFamily="2" charset="2"/>
                        <a:buNone/>
                      </a:pPr>
                      <a:endParaRPr lang="es-ES" sz="1200" baseline="0" dirty="0" smtClean="0"/>
                    </a:p>
                    <a:p>
                      <a:pPr marL="342900" marR="0" indent="-342900" algn="l" defTabSz="914400" rtl="0" eaLnBrk="1" fontAlgn="auto" latinLnBrk="0" hangingPunct="1">
                        <a:lnSpc>
                          <a:spcPct val="100000"/>
                        </a:lnSpc>
                        <a:spcBef>
                          <a:spcPct val="20000"/>
                        </a:spcBef>
                        <a:spcAft>
                          <a:spcPts val="0"/>
                        </a:spcAft>
                        <a:buClrTx/>
                        <a:buSzPct val="85000"/>
                        <a:buFont typeface="Wingdings" pitchFamily="2" charset="2"/>
                        <a:buChar char="§"/>
                        <a:tabLst/>
                        <a:defRPr/>
                      </a:pPr>
                      <a:r>
                        <a:rPr kumimoji="0" lang="es-MX" sz="1200" b="0" kern="1200" baseline="0" dirty="0" smtClean="0">
                          <a:solidFill>
                            <a:schemeClr val="dk1"/>
                          </a:solidFill>
                          <a:latin typeface="+mn-lt"/>
                          <a:ea typeface="+mn-ea"/>
                          <a:cs typeface="+mn-cs"/>
                        </a:rPr>
                        <a:t>Asesorar y orientar </a:t>
                      </a:r>
                      <a:r>
                        <a:rPr kumimoji="0" lang="es-MX" sz="1200" kern="1200" baseline="0" dirty="0" smtClean="0">
                          <a:solidFill>
                            <a:schemeClr val="dk1"/>
                          </a:solidFill>
                          <a:latin typeface="+mn-lt"/>
                          <a:ea typeface="+mn-ea"/>
                          <a:cs typeface="+mn-cs"/>
                        </a:rPr>
                        <a:t>a maestros y padres de familia en la formación y acompañamiento de sus hijos en su trayecto escolar. 	</a:t>
                      </a:r>
                    </a:p>
                    <a:p>
                      <a:pPr marL="342900" marR="0" indent="-342900" algn="l" defTabSz="914400" rtl="0" eaLnBrk="1" fontAlgn="auto" latinLnBrk="0" hangingPunct="1">
                        <a:lnSpc>
                          <a:spcPct val="100000"/>
                        </a:lnSpc>
                        <a:spcBef>
                          <a:spcPct val="20000"/>
                        </a:spcBef>
                        <a:spcAft>
                          <a:spcPts val="0"/>
                        </a:spcAft>
                        <a:buClrTx/>
                        <a:buSzPct val="85000"/>
                        <a:buFont typeface="Wingdings" pitchFamily="2" charset="2"/>
                        <a:buChar char="§"/>
                        <a:tabLst/>
                        <a:defRPr/>
                      </a:pPr>
                      <a:endParaRPr kumimoji="0" lang="es-MX" sz="1200" b="0" kern="1200" baseline="0" dirty="0" smtClean="0">
                        <a:solidFill>
                          <a:schemeClr val="dk1"/>
                        </a:solidFill>
                        <a:latin typeface="+mn-lt"/>
                        <a:ea typeface="+mn-ea"/>
                        <a:cs typeface="+mn-cs"/>
                      </a:endParaRPr>
                    </a:p>
                    <a:p>
                      <a:pPr marL="342900" marR="0" indent="-342900" algn="l" defTabSz="914400" rtl="0" eaLnBrk="1" fontAlgn="auto" latinLnBrk="0" hangingPunct="1">
                        <a:lnSpc>
                          <a:spcPct val="100000"/>
                        </a:lnSpc>
                        <a:spcBef>
                          <a:spcPct val="20000"/>
                        </a:spcBef>
                        <a:spcAft>
                          <a:spcPts val="0"/>
                        </a:spcAft>
                        <a:buClrTx/>
                        <a:buSzPct val="85000"/>
                        <a:buFont typeface="Wingdings" pitchFamily="2" charset="2"/>
                        <a:buChar char="§"/>
                        <a:tabLst/>
                        <a:defRPr/>
                      </a:pPr>
                      <a:endParaRPr kumimoji="0" lang="es-MX" sz="1200" b="0" kern="1200" baseline="0" dirty="0" smtClean="0">
                        <a:solidFill>
                          <a:schemeClr val="dk1"/>
                        </a:solidFill>
                        <a:latin typeface="+mn-lt"/>
                        <a:ea typeface="+mn-ea"/>
                        <a:cs typeface="+mn-cs"/>
                      </a:endParaRPr>
                    </a:p>
                    <a:p>
                      <a:pPr marL="342900" indent="-342900">
                        <a:spcBef>
                          <a:spcPct val="20000"/>
                        </a:spcBef>
                        <a:buSzPct val="85000"/>
                        <a:buFont typeface="Wingdings" pitchFamily="2" charset="2"/>
                        <a:buChar char="§"/>
                      </a:pPr>
                      <a:endParaRPr lang="es-ES" sz="1200" b="0" baseline="0" dirty="0" smtClean="0"/>
                    </a:p>
                    <a:p>
                      <a:pPr marL="342900" indent="-342900">
                        <a:spcBef>
                          <a:spcPct val="20000"/>
                        </a:spcBef>
                        <a:buSzPct val="85000"/>
                        <a:buFont typeface="Wingdings" pitchFamily="2" charset="2"/>
                        <a:buNone/>
                      </a:pPr>
                      <a:endParaRPr lang="es-ES" sz="1200" baseline="0" dirty="0" smtClean="0"/>
                    </a:p>
                    <a:p>
                      <a:pPr marL="342900" indent="-342900">
                        <a:spcBef>
                          <a:spcPct val="20000"/>
                        </a:spcBef>
                        <a:buSzPct val="85000"/>
                        <a:buFont typeface="Wingdings" pitchFamily="2" charset="2"/>
                        <a:buNone/>
                      </a:pPr>
                      <a:endParaRPr lang="es-ES" sz="1200" baseline="0" dirty="0" smtClean="0"/>
                    </a:p>
                    <a:p>
                      <a:pPr marL="342900" indent="-342900">
                        <a:spcBef>
                          <a:spcPct val="20000"/>
                        </a:spcBef>
                        <a:buSzPct val="85000"/>
                        <a:buFont typeface="Wingdings" pitchFamily="2" charset="2"/>
                        <a:buNone/>
                      </a:pPr>
                      <a:endParaRPr lang="es-ES" sz="1200" dirty="0"/>
                    </a:p>
                  </a:txBody>
                  <a:tcPr/>
                </a:tc>
                <a:tc>
                  <a:txBody>
                    <a:bodyPr/>
                    <a:lstStyle/>
                    <a:p>
                      <a:endParaRPr lang="es-ES" sz="1200" baseline="0" dirty="0" smtClean="0"/>
                    </a:p>
                    <a:p>
                      <a:pPr>
                        <a:buFont typeface="Wingdings" pitchFamily="2" charset="2"/>
                        <a:buChar char="§"/>
                      </a:pPr>
                      <a:r>
                        <a:rPr lang="es-ES" sz="1200" baseline="0" dirty="0" smtClean="0"/>
                        <a:t>Orientar, a docentes,</a:t>
                      </a:r>
                    </a:p>
                    <a:p>
                      <a:pPr>
                        <a:buFont typeface="Wingdings" pitchFamily="2" charset="2"/>
                        <a:buNone/>
                      </a:pPr>
                      <a:r>
                        <a:rPr lang="es-ES" sz="1200" baseline="0" dirty="0" smtClean="0"/>
                        <a:t>  directivos y padres de</a:t>
                      </a:r>
                    </a:p>
                    <a:p>
                      <a:pPr>
                        <a:buFont typeface="Wingdings" pitchFamily="2" charset="2"/>
                        <a:buNone/>
                      </a:pPr>
                      <a:r>
                        <a:rPr lang="es-ES" sz="1200" baseline="0" dirty="0" smtClean="0"/>
                        <a:t>  en familia en la </a:t>
                      </a:r>
                    </a:p>
                    <a:p>
                      <a:pPr>
                        <a:buFont typeface="Wingdings" pitchFamily="2" charset="2"/>
                        <a:buNone/>
                      </a:pPr>
                      <a:r>
                        <a:rPr lang="es-ES" sz="1200" baseline="0" dirty="0" smtClean="0"/>
                        <a:t>   implementación</a:t>
                      </a:r>
                    </a:p>
                    <a:p>
                      <a:pPr>
                        <a:buFont typeface="Wingdings" pitchFamily="2" charset="2"/>
                        <a:buNone/>
                      </a:pPr>
                      <a:r>
                        <a:rPr lang="es-ES" sz="1200" baseline="0" dirty="0" smtClean="0"/>
                        <a:t>   de estrategias para la</a:t>
                      </a:r>
                    </a:p>
                    <a:p>
                      <a:pPr>
                        <a:buFont typeface="Wingdings" pitchFamily="2" charset="2"/>
                        <a:buNone/>
                      </a:pPr>
                      <a:r>
                        <a:rPr lang="es-ES" sz="1200" baseline="0" dirty="0" smtClean="0"/>
                        <a:t>   convivencia en la</a:t>
                      </a:r>
                    </a:p>
                    <a:p>
                      <a:pPr>
                        <a:buFont typeface="Wingdings" pitchFamily="2" charset="2"/>
                        <a:buNone/>
                      </a:pPr>
                      <a:r>
                        <a:rPr lang="es-ES" sz="1200" baseline="0" dirty="0" smtClean="0"/>
                        <a:t>   escuela .</a:t>
                      </a:r>
                    </a:p>
                    <a:p>
                      <a:pPr>
                        <a:buFont typeface="Wingdings" pitchFamily="2" charset="2"/>
                        <a:buNone/>
                      </a:pPr>
                      <a:r>
                        <a:rPr lang="es-ES" sz="1200" baseline="0" dirty="0" smtClean="0"/>
                        <a:t>   </a:t>
                      </a:r>
                    </a:p>
                    <a:p>
                      <a:pPr>
                        <a:buFont typeface="Wingdings" pitchFamily="2" charset="2"/>
                        <a:buChar char="§"/>
                      </a:pPr>
                      <a:r>
                        <a:rPr lang="es-ES" sz="1200" baseline="0" dirty="0" smtClean="0"/>
                        <a:t>Promover la</a:t>
                      </a:r>
                    </a:p>
                    <a:p>
                      <a:pPr>
                        <a:buFont typeface="Wingdings" pitchFamily="2" charset="2"/>
                        <a:buNone/>
                      </a:pPr>
                      <a:r>
                        <a:rPr lang="es-ES" sz="1200" baseline="0" dirty="0" smtClean="0"/>
                        <a:t>   comunicación y</a:t>
                      </a:r>
                    </a:p>
                    <a:p>
                      <a:pPr>
                        <a:buFont typeface="Wingdings" pitchFamily="2" charset="2"/>
                        <a:buNone/>
                      </a:pPr>
                      <a:r>
                        <a:rPr lang="es-ES" sz="1200" baseline="0" dirty="0" smtClean="0"/>
                        <a:t>   convivencia, familiar   </a:t>
                      </a:r>
                    </a:p>
                    <a:p>
                      <a:pPr>
                        <a:buFont typeface="Wingdings" pitchFamily="2" charset="2"/>
                        <a:buNone/>
                      </a:pPr>
                      <a:r>
                        <a:rPr lang="es-ES" sz="1200" baseline="0" dirty="0" smtClean="0"/>
                        <a:t>   para la resolución de</a:t>
                      </a:r>
                    </a:p>
                    <a:p>
                      <a:pPr>
                        <a:buFont typeface="Wingdings" pitchFamily="2" charset="2"/>
                        <a:buNone/>
                      </a:pPr>
                      <a:r>
                        <a:rPr lang="es-ES" sz="1200" baseline="0" dirty="0" smtClean="0"/>
                        <a:t>   conflictos y  toma de</a:t>
                      </a:r>
                    </a:p>
                    <a:p>
                      <a:pPr>
                        <a:buFont typeface="Wingdings" pitchFamily="2" charset="2"/>
                        <a:buNone/>
                      </a:pPr>
                      <a:r>
                        <a:rPr lang="es-ES" sz="1200" baseline="0" dirty="0" smtClean="0"/>
                        <a:t>   decisiones que </a:t>
                      </a:r>
                      <a:r>
                        <a:rPr lang="es-ES" sz="1200" baseline="0" dirty="0" err="1" smtClean="0"/>
                        <a:t>favorez</a:t>
                      </a:r>
                      <a:r>
                        <a:rPr lang="es-ES" sz="1200" baseline="0" dirty="0" smtClean="0"/>
                        <a:t>-</a:t>
                      </a:r>
                    </a:p>
                    <a:p>
                      <a:pPr>
                        <a:buFont typeface="Wingdings" pitchFamily="2" charset="2"/>
                        <a:buNone/>
                      </a:pPr>
                      <a:r>
                        <a:rPr lang="es-ES" sz="1200" baseline="0" dirty="0" smtClean="0"/>
                        <a:t>   can la integración</a:t>
                      </a:r>
                    </a:p>
                    <a:p>
                      <a:pPr>
                        <a:buFont typeface="Wingdings" pitchFamily="2" charset="2"/>
                        <a:buNone/>
                      </a:pPr>
                      <a:r>
                        <a:rPr lang="es-ES" sz="1200" baseline="0" dirty="0" smtClean="0"/>
                        <a:t>   familiar.</a:t>
                      </a:r>
                    </a:p>
                    <a:p>
                      <a:pPr>
                        <a:buFont typeface="Wingdings" pitchFamily="2" charset="2"/>
                        <a:buNone/>
                      </a:pPr>
                      <a:endParaRPr lang="es-ES" sz="1200" baseline="0" dirty="0" smtClean="0"/>
                    </a:p>
                    <a:p>
                      <a:pPr>
                        <a:buFont typeface="Wingdings" pitchFamily="2" charset="2"/>
                        <a:buChar char="§"/>
                      </a:pPr>
                      <a:r>
                        <a:rPr lang="es-ES" sz="1200" baseline="0" dirty="0" smtClean="0"/>
                        <a:t>Fomentar la seguridad en</a:t>
                      </a:r>
                    </a:p>
                    <a:p>
                      <a:pPr>
                        <a:buFont typeface="Wingdings" pitchFamily="2" charset="2"/>
                        <a:buNone/>
                      </a:pPr>
                      <a:r>
                        <a:rPr lang="es-ES" sz="1200" baseline="0" dirty="0" smtClean="0"/>
                        <a:t>   la toma de decisiones y </a:t>
                      </a:r>
                    </a:p>
                    <a:p>
                      <a:pPr>
                        <a:buFont typeface="Wingdings" pitchFamily="2" charset="2"/>
                        <a:buNone/>
                      </a:pPr>
                      <a:r>
                        <a:rPr lang="es-ES" sz="1200" baseline="0" dirty="0" smtClean="0"/>
                        <a:t>   </a:t>
                      </a:r>
                      <a:r>
                        <a:rPr lang="es-ES" sz="1200" baseline="0" dirty="0" err="1" smtClean="0"/>
                        <a:t>haceres</a:t>
                      </a:r>
                      <a:r>
                        <a:rPr lang="es-ES" sz="1200" baseline="0" dirty="0" smtClean="0"/>
                        <a:t> de los padres </a:t>
                      </a:r>
                    </a:p>
                    <a:p>
                      <a:pPr>
                        <a:buFont typeface="Wingdings" pitchFamily="2" charset="2"/>
                        <a:buNone/>
                      </a:pPr>
                      <a:r>
                        <a:rPr lang="es-ES" sz="1200" baseline="0" dirty="0" smtClean="0"/>
                        <a:t>   para una comunicación</a:t>
                      </a:r>
                    </a:p>
                    <a:p>
                      <a:pPr>
                        <a:buFont typeface="Wingdings" pitchFamily="2" charset="2"/>
                        <a:buNone/>
                      </a:pPr>
                      <a:r>
                        <a:rPr lang="es-ES" sz="1200" baseline="0" dirty="0" smtClean="0"/>
                        <a:t>   efectiva con sus hijos.</a:t>
                      </a:r>
                    </a:p>
                  </a:txBody>
                  <a:tcPr/>
                </a:tc>
              </a:tr>
            </a:tbl>
          </a:graphicData>
        </a:graphic>
      </p:graphicFrame>
    </p:spTree>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0"/>
            <a:ext cx="8229600" cy="1071546"/>
          </a:xfrm>
        </p:spPr>
        <p:txBody>
          <a:bodyPr>
            <a:noAutofit/>
          </a:bodyPr>
          <a:lstStyle/>
          <a:p>
            <a:pPr algn="ctr"/>
            <a:r>
              <a:rPr lang="es-ES" sz="3600" b="0" dirty="0" smtClean="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rPr>
              <a:t>VER BIEN PARA APRENDER MEJOR </a:t>
            </a:r>
            <a:endParaRPr lang="es-ES" sz="3600" b="0" dirty="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endParaRPr>
          </a:p>
        </p:txBody>
      </p:sp>
      <p:graphicFrame>
        <p:nvGraphicFramePr>
          <p:cNvPr id="4" name="3 Marcador de contenido"/>
          <p:cNvGraphicFramePr>
            <a:graphicFrameLocks noGrp="1"/>
          </p:cNvGraphicFramePr>
          <p:nvPr>
            <p:ph idx="1"/>
          </p:nvPr>
        </p:nvGraphicFramePr>
        <p:xfrm>
          <a:off x="0" y="1000108"/>
          <a:ext cx="9072594" cy="5857892"/>
        </p:xfrm>
        <a:graphic>
          <a:graphicData uri="http://schemas.openxmlformats.org/drawingml/2006/table">
            <a:tbl>
              <a:tblPr firstRow="1" bandRow="1">
                <a:tableStyleId>{00A15C55-8517-42AA-B614-E9B94910E393}</a:tableStyleId>
              </a:tblPr>
              <a:tblGrid>
                <a:gridCol w="2714612"/>
                <a:gridCol w="4378397"/>
                <a:gridCol w="1979585"/>
              </a:tblGrid>
              <a:tr h="712380">
                <a:tc>
                  <a:txBody>
                    <a:bodyPr/>
                    <a:lstStyle/>
                    <a:p>
                      <a:r>
                        <a:rPr lang="es-ES" sz="1200" dirty="0" smtClean="0"/>
                        <a:t>ACCIONES</a:t>
                      </a:r>
                      <a:endParaRPr lang="es-ES" sz="1200" dirty="0"/>
                    </a:p>
                  </a:txBody>
                  <a:tcPr/>
                </a:tc>
                <a:tc>
                  <a:txBody>
                    <a:bodyPr/>
                    <a:lstStyle/>
                    <a:p>
                      <a:r>
                        <a:rPr lang="es-ES" sz="1200" dirty="0" smtClean="0"/>
                        <a:t>PROPÓSITOS:</a:t>
                      </a:r>
                      <a:endParaRPr lang="es-ES" sz="1200" dirty="0"/>
                    </a:p>
                  </a:txBody>
                  <a:tcPr/>
                </a:tc>
                <a:tc>
                  <a:txBody>
                    <a:bodyPr/>
                    <a:lstStyle/>
                    <a:p>
                      <a:r>
                        <a:rPr lang="es-ES" sz="1200" dirty="0" smtClean="0"/>
                        <a:t>ÁREA</a:t>
                      </a:r>
                      <a:r>
                        <a:rPr lang="es-ES" sz="1200" baseline="0" dirty="0" smtClean="0"/>
                        <a:t> DE MEJORA EN EL CENTRO EDUCATIVO</a:t>
                      </a:r>
                      <a:endParaRPr lang="es-ES" sz="1200" dirty="0"/>
                    </a:p>
                  </a:txBody>
                  <a:tcPr/>
                </a:tc>
              </a:tr>
              <a:tr h="5145512">
                <a:tc>
                  <a:txBody>
                    <a:bodyPr/>
                    <a:lstStyle/>
                    <a:p>
                      <a:endParaRPr lang="es-ES" sz="1200" dirty="0" smtClean="0"/>
                    </a:p>
                    <a:p>
                      <a:pPr>
                        <a:buFont typeface="Wingdings" pitchFamily="2" charset="2"/>
                        <a:buChar char="Ø"/>
                      </a:pPr>
                      <a:r>
                        <a:rPr lang="es-ES" sz="1200" baseline="0" dirty="0" smtClean="0"/>
                        <a:t>Identificación y selección de niños</a:t>
                      </a:r>
                    </a:p>
                    <a:p>
                      <a:pPr>
                        <a:buFont typeface="Wingdings" pitchFamily="2" charset="2"/>
                        <a:buNone/>
                      </a:pPr>
                      <a:r>
                        <a:rPr lang="es-ES" sz="1200" baseline="0" dirty="0" smtClean="0"/>
                        <a:t>    entre 6 y 14 años con problemas de</a:t>
                      </a:r>
                    </a:p>
                    <a:p>
                      <a:pPr>
                        <a:buFont typeface="Wingdings" pitchFamily="2" charset="2"/>
                        <a:buNone/>
                      </a:pPr>
                      <a:r>
                        <a:rPr lang="es-ES" sz="1200" baseline="0" dirty="0" smtClean="0"/>
                        <a:t>    vista.</a:t>
                      </a:r>
                    </a:p>
                    <a:p>
                      <a:pPr>
                        <a:buFont typeface="Wingdings" pitchFamily="2" charset="2"/>
                        <a:buNone/>
                      </a:pPr>
                      <a:r>
                        <a:rPr lang="es-ES" sz="1200" baseline="0" dirty="0" smtClean="0"/>
                        <a:t>    </a:t>
                      </a: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txBody>
                  <a:tcPr/>
                </a:tc>
                <a:tc>
                  <a:txBody>
                    <a:bodyPr/>
                    <a:lstStyle/>
                    <a:p>
                      <a:pPr marL="342900" indent="-342900">
                        <a:spcBef>
                          <a:spcPct val="20000"/>
                        </a:spcBef>
                        <a:buSzPct val="85000"/>
                        <a:buFont typeface="Wingdings" pitchFamily="2" charset="2"/>
                        <a:buNone/>
                      </a:pPr>
                      <a:endParaRPr lang="es-ES" sz="1200" baseline="0" dirty="0" smtClean="0"/>
                    </a:p>
                    <a:p>
                      <a:pPr marL="342900" marR="0" indent="-342900" algn="l" defTabSz="914400" rtl="0" eaLnBrk="1" fontAlgn="auto" latinLnBrk="0" hangingPunct="1">
                        <a:lnSpc>
                          <a:spcPct val="100000"/>
                        </a:lnSpc>
                        <a:spcBef>
                          <a:spcPct val="20000"/>
                        </a:spcBef>
                        <a:spcAft>
                          <a:spcPts val="0"/>
                        </a:spcAft>
                        <a:buClrTx/>
                        <a:buSzPct val="85000"/>
                        <a:buFont typeface="Wingdings" pitchFamily="2" charset="2"/>
                        <a:buChar char="§"/>
                        <a:tabLst/>
                        <a:defRPr/>
                      </a:pPr>
                      <a:r>
                        <a:rPr kumimoji="0" lang="es-MX" sz="1200" kern="1200" baseline="0" dirty="0" smtClean="0">
                          <a:solidFill>
                            <a:schemeClr val="dk1"/>
                          </a:solidFill>
                          <a:latin typeface="+mn-lt"/>
                          <a:ea typeface="+mn-ea"/>
                          <a:cs typeface="+mn-cs"/>
                        </a:rPr>
                        <a:t>Difundir el Programa en los municipios para la firma de convenios.</a:t>
                      </a:r>
                    </a:p>
                    <a:p>
                      <a:pPr marL="342900" marR="0" indent="-342900" algn="l" defTabSz="914400" rtl="0" eaLnBrk="1" fontAlgn="auto" latinLnBrk="0" hangingPunct="1">
                        <a:lnSpc>
                          <a:spcPct val="100000"/>
                        </a:lnSpc>
                        <a:spcBef>
                          <a:spcPct val="20000"/>
                        </a:spcBef>
                        <a:spcAft>
                          <a:spcPts val="0"/>
                        </a:spcAft>
                        <a:buClrTx/>
                        <a:buSzPct val="85000"/>
                        <a:buFont typeface="Wingdings" pitchFamily="2" charset="2"/>
                        <a:buChar char="§"/>
                        <a:tabLst/>
                        <a:defRPr/>
                      </a:pPr>
                      <a:endParaRPr kumimoji="0" lang="es-MX" sz="1200" kern="1200" baseline="0" dirty="0" smtClean="0">
                        <a:solidFill>
                          <a:schemeClr val="dk1"/>
                        </a:solidFill>
                        <a:latin typeface="+mn-lt"/>
                        <a:ea typeface="+mn-ea"/>
                        <a:cs typeface="+mn-cs"/>
                      </a:endParaRPr>
                    </a:p>
                    <a:p>
                      <a:pPr marL="342900" marR="0" indent="-342900" algn="l" defTabSz="914400" rtl="0" eaLnBrk="1" fontAlgn="auto" latinLnBrk="0" hangingPunct="1">
                        <a:lnSpc>
                          <a:spcPct val="100000"/>
                        </a:lnSpc>
                        <a:spcBef>
                          <a:spcPct val="20000"/>
                        </a:spcBef>
                        <a:spcAft>
                          <a:spcPts val="0"/>
                        </a:spcAft>
                        <a:buClrTx/>
                        <a:buSzPct val="85000"/>
                        <a:buFont typeface="Wingdings" pitchFamily="2" charset="2"/>
                        <a:buChar char="§"/>
                        <a:tabLst/>
                        <a:defRPr/>
                      </a:pPr>
                      <a:r>
                        <a:rPr kumimoji="0" lang="es-MX" sz="1200" kern="1200" baseline="0" dirty="0" smtClean="0">
                          <a:solidFill>
                            <a:schemeClr val="dk1"/>
                          </a:solidFill>
                          <a:latin typeface="+mn-lt"/>
                          <a:ea typeface="+mn-ea"/>
                          <a:cs typeface="+mn-cs"/>
                        </a:rPr>
                        <a:t>Dotar de anteojos a niños con problemas de salud visual. 	</a:t>
                      </a:r>
                    </a:p>
                    <a:p>
                      <a:pPr marL="342900" marR="0" indent="-342900" algn="l" defTabSz="914400" rtl="0" eaLnBrk="1" fontAlgn="auto" latinLnBrk="0" hangingPunct="1">
                        <a:lnSpc>
                          <a:spcPct val="100000"/>
                        </a:lnSpc>
                        <a:spcBef>
                          <a:spcPct val="20000"/>
                        </a:spcBef>
                        <a:spcAft>
                          <a:spcPts val="0"/>
                        </a:spcAft>
                        <a:buClrTx/>
                        <a:buSzPct val="85000"/>
                        <a:buFont typeface="Wingdings" pitchFamily="2" charset="2"/>
                        <a:buChar char="§"/>
                        <a:tabLst/>
                        <a:defRPr/>
                      </a:pPr>
                      <a:endParaRPr kumimoji="0" lang="es-MX" sz="1200" b="0" kern="1200" baseline="0" dirty="0" smtClean="0">
                        <a:solidFill>
                          <a:schemeClr val="dk1"/>
                        </a:solidFill>
                        <a:latin typeface="+mn-lt"/>
                        <a:ea typeface="+mn-ea"/>
                        <a:cs typeface="+mn-cs"/>
                      </a:endParaRPr>
                    </a:p>
                    <a:p>
                      <a:pPr marL="342900" marR="0" indent="-342900" algn="l" defTabSz="914400" rtl="0" eaLnBrk="1" fontAlgn="auto" latinLnBrk="0" hangingPunct="1">
                        <a:lnSpc>
                          <a:spcPct val="100000"/>
                        </a:lnSpc>
                        <a:spcBef>
                          <a:spcPct val="20000"/>
                        </a:spcBef>
                        <a:spcAft>
                          <a:spcPts val="0"/>
                        </a:spcAft>
                        <a:buClrTx/>
                        <a:buSzPct val="85000"/>
                        <a:buFont typeface="Wingdings" pitchFamily="2" charset="2"/>
                        <a:buChar char="§"/>
                        <a:tabLst/>
                        <a:defRPr/>
                      </a:pPr>
                      <a:endParaRPr kumimoji="0" lang="es-MX" sz="1200" b="0" kern="1200" baseline="0" dirty="0" smtClean="0">
                        <a:solidFill>
                          <a:schemeClr val="dk1"/>
                        </a:solidFill>
                        <a:latin typeface="+mn-lt"/>
                        <a:ea typeface="+mn-ea"/>
                        <a:cs typeface="+mn-cs"/>
                      </a:endParaRPr>
                    </a:p>
                    <a:p>
                      <a:pPr marL="342900" indent="-342900">
                        <a:spcBef>
                          <a:spcPct val="20000"/>
                        </a:spcBef>
                        <a:buSzPct val="85000"/>
                        <a:buFont typeface="Wingdings" pitchFamily="2" charset="2"/>
                        <a:buChar char="§"/>
                      </a:pPr>
                      <a:endParaRPr lang="es-ES" sz="1200" b="0" baseline="0" dirty="0" smtClean="0"/>
                    </a:p>
                    <a:p>
                      <a:pPr marL="342900" indent="-342900">
                        <a:spcBef>
                          <a:spcPct val="20000"/>
                        </a:spcBef>
                        <a:buSzPct val="85000"/>
                        <a:buFont typeface="Wingdings" pitchFamily="2" charset="2"/>
                        <a:buNone/>
                      </a:pPr>
                      <a:endParaRPr lang="es-ES" sz="1200" baseline="0" dirty="0" smtClean="0"/>
                    </a:p>
                    <a:p>
                      <a:pPr marL="342900" indent="-342900">
                        <a:spcBef>
                          <a:spcPct val="20000"/>
                        </a:spcBef>
                        <a:buSzPct val="85000"/>
                        <a:buFont typeface="Wingdings" pitchFamily="2" charset="2"/>
                        <a:buNone/>
                      </a:pPr>
                      <a:endParaRPr lang="es-ES" sz="1200" baseline="0" dirty="0" smtClean="0"/>
                    </a:p>
                    <a:p>
                      <a:pPr marL="342900" indent="-342900">
                        <a:spcBef>
                          <a:spcPct val="20000"/>
                        </a:spcBef>
                        <a:buSzPct val="85000"/>
                        <a:buFont typeface="Wingdings" pitchFamily="2" charset="2"/>
                        <a:buNone/>
                      </a:pPr>
                      <a:endParaRPr lang="es-ES" sz="1200" dirty="0"/>
                    </a:p>
                  </a:txBody>
                  <a:tcPr/>
                </a:tc>
                <a:tc>
                  <a:txBody>
                    <a:bodyPr/>
                    <a:lstStyle/>
                    <a:p>
                      <a:endParaRPr lang="es-ES" sz="1200" baseline="0" dirty="0" smtClean="0"/>
                    </a:p>
                    <a:p>
                      <a:pPr>
                        <a:buFont typeface="Wingdings" pitchFamily="2" charset="2"/>
                        <a:buChar char="§"/>
                      </a:pPr>
                      <a:r>
                        <a:rPr lang="es-ES" sz="1200" baseline="0" dirty="0" smtClean="0"/>
                        <a:t>Mejorar la salud visual de</a:t>
                      </a:r>
                    </a:p>
                    <a:p>
                      <a:pPr>
                        <a:buFont typeface="Wingdings" pitchFamily="2" charset="2"/>
                        <a:buNone/>
                      </a:pPr>
                      <a:r>
                        <a:rPr lang="es-ES" sz="1200" baseline="0" dirty="0" smtClean="0"/>
                        <a:t>   los niños en los</a:t>
                      </a:r>
                    </a:p>
                    <a:p>
                      <a:pPr>
                        <a:buFont typeface="Wingdings" pitchFamily="2" charset="2"/>
                        <a:buNone/>
                      </a:pPr>
                      <a:r>
                        <a:rPr lang="es-ES" sz="1200" baseline="0" dirty="0" smtClean="0"/>
                        <a:t>   diferentes  municipios</a:t>
                      </a:r>
                    </a:p>
                    <a:p>
                      <a:pPr>
                        <a:buFont typeface="Wingdings" pitchFamily="2" charset="2"/>
                        <a:buNone/>
                      </a:pPr>
                      <a:r>
                        <a:rPr lang="es-ES" sz="1200" baseline="0" dirty="0" smtClean="0"/>
                        <a:t>   del estado.</a:t>
                      </a:r>
                    </a:p>
                    <a:p>
                      <a:pPr>
                        <a:buFont typeface="Wingdings" pitchFamily="2" charset="2"/>
                        <a:buNone/>
                      </a:pPr>
                      <a:r>
                        <a:rPr lang="es-ES" sz="1200" baseline="0" dirty="0" smtClean="0"/>
                        <a:t>   </a:t>
                      </a:r>
                    </a:p>
                    <a:p>
                      <a:pPr>
                        <a:buFont typeface="Wingdings" pitchFamily="2" charset="2"/>
                        <a:buChar char="§"/>
                      </a:pPr>
                      <a:r>
                        <a:rPr lang="es-ES" sz="1200" baseline="0" dirty="0" smtClean="0"/>
                        <a:t>Promover la</a:t>
                      </a:r>
                    </a:p>
                    <a:p>
                      <a:pPr>
                        <a:buFont typeface="Wingdings" pitchFamily="2" charset="2"/>
                        <a:buNone/>
                      </a:pPr>
                      <a:r>
                        <a:rPr lang="es-ES" sz="1200" baseline="0" dirty="0" smtClean="0"/>
                        <a:t>   comunicación activa con </a:t>
                      </a:r>
                    </a:p>
                    <a:p>
                      <a:pPr>
                        <a:buFont typeface="Wingdings" pitchFamily="2" charset="2"/>
                        <a:buNone/>
                      </a:pPr>
                      <a:r>
                        <a:rPr lang="es-ES" sz="1200" baseline="0" dirty="0" smtClean="0"/>
                        <a:t>   los presidentes </a:t>
                      </a:r>
                      <a:r>
                        <a:rPr lang="es-ES" sz="1200" baseline="0" dirty="0" err="1" smtClean="0"/>
                        <a:t>municipa</a:t>
                      </a:r>
                      <a:r>
                        <a:rPr lang="es-ES" sz="1200" baseline="0" dirty="0" smtClean="0"/>
                        <a:t>-</a:t>
                      </a:r>
                    </a:p>
                    <a:p>
                      <a:pPr>
                        <a:buFont typeface="Wingdings" pitchFamily="2" charset="2"/>
                        <a:buNone/>
                      </a:pPr>
                      <a:r>
                        <a:rPr lang="es-ES" sz="1200" baseline="0" dirty="0" smtClean="0"/>
                        <a:t>   les en beneficio de la </a:t>
                      </a:r>
                    </a:p>
                    <a:p>
                      <a:pPr>
                        <a:buFont typeface="Wingdings" pitchFamily="2" charset="2"/>
                        <a:buNone/>
                      </a:pPr>
                      <a:r>
                        <a:rPr lang="es-ES" sz="1200" baseline="0" dirty="0" smtClean="0"/>
                        <a:t>   salud de los niños .</a:t>
                      </a:r>
                    </a:p>
                    <a:p>
                      <a:pPr>
                        <a:buFont typeface="Wingdings" pitchFamily="2" charset="2"/>
                        <a:buNone/>
                      </a:pPr>
                      <a:endParaRPr lang="es-ES" sz="1200" baseline="0" dirty="0" smtClean="0"/>
                    </a:p>
                    <a:p>
                      <a:pPr>
                        <a:buFont typeface="Wingdings" pitchFamily="2" charset="2"/>
                        <a:buChar char="§"/>
                      </a:pPr>
                      <a:r>
                        <a:rPr lang="es-ES" sz="1200" baseline="0" dirty="0" smtClean="0"/>
                        <a:t>Fomentar el cuidado de </a:t>
                      </a:r>
                    </a:p>
                    <a:p>
                      <a:pPr>
                        <a:buFont typeface="Wingdings" pitchFamily="2" charset="2"/>
                        <a:buNone/>
                      </a:pPr>
                      <a:r>
                        <a:rPr lang="es-ES" sz="1200" baseline="0" dirty="0" smtClean="0"/>
                        <a:t>   los anteojos en los niños </a:t>
                      </a:r>
                    </a:p>
                    <a:p>
                      <a:pPr>
                        <a:buFont typeface="Wingdings" pitchFamily="2" charset="2"/>
                        <a:buNone/>
                      </a:pPr>
                      <a:r>
                        <a:rPr lang="es-ES" sz="1200" baseline="0" dirty="0" smtClean="0"/>
                        <a:t>   y padres de familia.</a:t>
                      </a:r>
                    </a:p>
                  </a:txBody>
                  <a:tcPr/>
                </a:tc>
              </a:tr>
            </a:tbl>
          </a:graphicData>
        </a:graphic>
      </p:graphicFrame>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214290"/>
            <a:ext cx="8686800" cy="838200"/>
          </a:xfrm>
        </p:spPr>
        <p:txBody>
          <a:bodyPr>
            <a:normAutofit fontScale="90000"/>
          </a:bodyPr>
          <a:lstStyle/>
          <a:p>
            <a:pPr algn="ctr"/>
            <a:r>
              <a:rPr lang="es-MX" dirty="0" smtClean="0"/>
              <a:t>LA ESCUELA: </a:t>
            </a:r>
            <a:br>
              <a:rPr lang="es-MX" dirty="0" smtClean="0"/>
            </a:br>
            <a:r>
              <a:rPr lang="es-MX" sz="2700" dirty="0" smtClean="0"/>
              <a:t>centro de transformación educativa</a:t>
            </a:r>
            <a:endParaRPr lang="es-MX" sz="2700" dirty="0"/>
          </a:p>
        </p:txBody>
      </p:sp>
      <p:sp>
        <p:nvSpPr>
          <p:cNvPr id="3" name="2 Marcador de contenido"/>
          <p:cNvSpPr>
            <a:spLocks noGrp="1"/>
          </p:cNvSpPr>
          <p:nvPr>
            <p:ph idx="1"/>
          </p:nvPr>
        </p:nvSpPr>
        <p:spPr>
          <a:xfrm>
            <a:off x="304800" y="1554162"/>
            <a:ext cx="8686800" cy="4875234"/>
          </a:xfrm>
        </p:spPr>
        <p:txBody>
          <a:bodyPr>
            <a:normAutofit fontScale="92500" lnSpcReduction="10000"/>
          </a:bodyPr>
          <a:lstStyle/>
          <a:p>
            <a:pPr algn="just"/>
            <a:r>
              <a:rPr lang="es-MX" dirty="0" smtClean="0"/>
              <a:t>Parte de una realidad escolar y toma como referencia de mejora una serie de estándares que le permiten identificar su situación actual y visionar la escuela a la que aspira, acuerda acciones en colectivo para integrar la planeación estratégica  que dará rumbo a su hacer cotidiano para asegurar ambientes que inviten a aprender, seguros saludables y libres de violencia asegurando el cumplimiento de su misión avanzando al logro de su visión con resultados de aprendizajes satisfactorios.</a:t>
            </a:r>
            <a:endParaRPr lang="es-MX" dirty="0"/>
          </a:p>
        </p:txBody>
      </p:sp>
    </p:spTree>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0"/>
            <a:ext cx="8229600" cy="1071546"/>
          </a:xfrm>
        </p:spPr>
        <p:txBody>
          <a:bodyPr>
            <a:noAutofit/>
            <a:scene3d>
              <a:camera prst="orthographicFront"/>
              <a:lightRig rig="soft" dir="t">
                <a:rot lat="0" lon="0" rev="16800000"/>
              </a:lightRig>
            </a:scene3d>
            <a:sp3d extrusionH="57150" prstMaterial="softEdge">
              <a:bevelT w="38100" h="38100" prst="angle"/>
            </a:sp3d>
          </a:bodyPr>
          <a:lstStyle/>
          <a:p>
            <a:pPr algn="ctr"/>
            <a:r>
              <a:rPr lang="es-ES" sz="2600" b="0" u="sng" dirty="0" smtClean="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rPr>
              <a:t>A</a:t>
            </a:r>
            <a:r>
              <a:rPr lang="es-ES" sz="2600" b="0" dirty="0" smtClean="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rPr>
              <a:t>TENCIÓN </a:t>
            </a:r>
            <a:r>
              <a:rPr lang="es-ES" sz="2600" u="sng" dirty="0" err="1" smtClean="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rPr>
              <a:t>p</a:t>
            </a:r>
            <a:r>
              <a:rPr lang="es-ES" sz="2600" b="0" dirty="0" err="1" smtClean="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rPr>
              <a:t>REVENTIVA</a:t>
            </a:r>
            <a:r>
              <a:rPr lang="es-ES" sz="2600" b="0" dirty="0" smtClean="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rPr>
              <a:t> Y  </a:t>
            </a:r>
            <a:r>
              <a:rPr lang="es-ES" sz="2600" b="0" u="sng" dirty="0" smtClean="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rPr>
              <a:t>C</a:t>
            </a:r>
            <a:r>
              <a:rPr lang="es-ES" sz="2600" b="0" dirty="0" smtClean="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rPr>
              <a:t>OMPENSATORIA</a:t>
            </a:r>
            <a:br>
              <a:rPr lang="es-ES" sz="2600" b="0" dirty="0" smtClean="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rPr>
            </a:br>
            <a:r>
              <a:rPr lang="es-ES" sz="2600" b="0" dirty="0" smtClean="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rPr>
              <a:t> NIVELACIÓN DE NIÑOS EN SITUACIÓN DE EXTRAEDAD</a:t>
            </a:r>
            <a:endParaRPr lang="es-ES" sz="2600" b="0" dirty="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endParaRPr>
          </a:p>
        </p:txBody>
      </p:sp>
      <p:graphicFrame>
        <p:nvGraphicFramePr>
          <p:cNvPr id="4" name="3 Marcador de contenido"/>
          <p:cNvGraphicFramePr>
            <a:graphicFrameLocks noGrp="1"/>
          </p:cNvGraphicFramePr>
          <p:nvPr>
            <p:ph idx="1"/>
          </p:nvPr>
        </p:nvGraphicFramePr>
        <p:xfrm>
          <a:off x="0" y="928671"/>
          <a:ext cx="9144000" cy="7643866"/>
        </p:xfrm>
        <a:graphic>
          <a:graphicData uri="http://schemas.openxmlformats.org/drawingml/2006/table">
            <a:tbl>
              <a:tblPr firstRow="1" bandRow="1">
                <a:tableStyleId>{00A15C55-8517-42AA-B614-E9B94910E393}</a:tableStyleId>
              </a:tblPr>
              <a:tblGrid>
                <a:gridCol w="2735977"/>
                <a:gridCol w="4412857"/>
                <a:gridCol w="1995166"/>
              </a:tblGrid>
              <a:tr h="504127">
                <a:tc>
                  <a:txBody>
                    <a:bodyPr/>
                    <a:lstStyle/>
                    <a:p>
                      <a:r>
                        <a:rPr lang="es-ES" sz="1200" dirty="0" smtClean="0"/>
                        <a:t>ACCIONES</a:t>
                      </a:r>
                      <a:endParaRPr lang="es-ES" sz="1200" dirty="0"/>
                    </a:p>
                  </a:txBody>
                  <a:tcPr/>
                </a:tc>
                <a:tc>
                  <a:txBody>
                    <a:bodyPr/>
                    <a:lstStyle/>
                    <a:p>
                      <a:r>
                        <a:rPr lang="es-ES" sz="1200" dirty="0" smtClean="0"/>
                        <a:t>PROPÓSITOS:</a:t>
                      </a:r>
                      <a:endParaRPr lang="es-ES" sz="1200" dirty="0"/>
                    </a:p>
                  </a:txBody>
                  <a:tcPr/>
                </a:tc>
                <a:tc>
                  <a:txBody>
                    <a:bodyPr/>
                    <a:lstStyle/>
                    <a:p>
                      <a:r>
                        <a:rPr lang="es-ES" sz="1200" dirty="0" smtClean="0"/>
                        <a:t>ÁREA</a:t>
                      </a:r>
                      <a:r>
                        <a:rPr lang="es-ES" sz="1200" baseline="0" dirty="0" smtClean="0"/>
                        <a:t> DE MEJORA EN EL CENTRO EDUCATIVO</a:t>
                      </a:r>
                      <a:endParaRPr lang="es-ES" sz="1200" dirty="0"/>
                    </a:p>
                  </a:txBody>
                  <a:tcPr/>
                </a:tc>
              </a:tr>
              <a:tr h="7139739">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0" lang="es-ES" sz="1200" b="0" i="0" u="none" strike="noStrike" cap="none" normalizeH="0" baseline="0" dirty="0" smtClean="0">
                        <a:ln>
                          <a:noFill/>
                        </a:ln>
                        <a:solidFill>
                          <a:schemeClr val="tx1"/>
                        </a:solidFill>
                        <a:effectLst/>
                        <a:latin typeface="Cambria" pitchFamily="18" charset="0"/>
                      </a:endParaRPr>
                    </a:p>
                    <a:p>
                      <a:pPr marL="0" marR="0" lvl="0" indent="0" algn="l" defTabSz="914400" rtl="0" eaLnBrk="1" fontAlgn="base" latinLnBrk="0" hangingPunct="1">
                        <a:lnSpc>
                          <a:spcPct val="100000"/>
                        </a:lnSpc>
                        <a:spcBef>
                          <a:spcPct val="20000"/>
                        </a:spcBef>
                        <a:spcAft>
                          <a:spcPct val="0"/>
                        </a:spcAft>
                        <a:buClrTx/>
                        <a:buSzPct val="85000"/>
                        <a:buFont typeface="Wingdings" pitchFamily="2" charset="2"/>
                        <a:buChar char="Ø"/>
                        <a:tabLst/>
                      </a:pPr>
                      <a:r>
                        <a:rPr kumimoji="0" lang="es-ES" sz="1200" b="0" i="0" u="none" strike="noStrike" cap="none" normalizeH="0" baseline="0" dirty="0" smtClean="0">
                          <a:ln>
                            <a:noFill/>
                          </a:ln>
                          <a:solidFill>
                            <a:schemeClr val="tx1"/>
                          </a:solidFill>
                          <a:effectLst/>
                          <a:latin typeface="Cambria" pitchFamily="18" charset="0"/>
                        </a:rPr>
                        <a:t>Difusión del programa a través de</a:t>
                      </a:r>
                    </a:p>
                    <a:p>
                      <a:pPr marL="0" marR="0" lvl="0" indent="0" algn="l" defTabSz="914400" rtl="0" eaLnBrk="1" fontAlgn="base" latinLnBrk="0" hangingPunct="1">
                        <a:lnSpc>
                          <a:spcPct val="100000"/>
                        </a:lnSpc>
                        <a:spcBef>
                          <a:spcPct val="20000"/>
                        </a:spcBef>
                        <a:spcAft>
                          <a:spcPct val="0"/>
                        </a:spcAft>
                        <a:buClrTx/>
                        <a:buSzPct val="85000"/>
                        <a:buFont typeface="Wingdings" pitchFamily="2" charset="2"/>
                        <a:buNone/>
                        <a:tabLst/>
                      </a:pPr>
                      <a:r>
                        <a:rPr kumimoji="0" lang="es-ES" sz="1200" b="0" i="0" u="none" strike="noStrike" cap="none" normalizeH="0" baseline="0" dirty="0" smtClean="0">
                          <a:ln>
                            <a:noFill/>
                          </a:ln>
                          <a:solidFill>
                            <a:schemeClr val="tx1"/>
                          </a:solidFill>
                          <a:effectLst/>
                          <a:latin typeface="Cambria" pitchFamily="18" charset="0"/>
                        </a:rPr>
                        <a:t>    trípticos y reuniones de información</a:t>
                      </a:r>
                    </a:p>
                    <a:p>
                      <a:pPr marL="0" marR="0" lvl="0" indent="0" algn="l" defTabSz="914400" rtl="0" eaLnBrk="1" fontAlgn="base" latinLnBrk="0" hangingPunct="1">
                        <a:lnSpc>
                          <a:spcPct val="100000"/>
                        </a:lnSpc>
                        <a:spcBef>
                          <a:spcPct val="20000"/>
                        </a:spcBef>
                        <a:spcAft>
                          <a:spcPct val="0"/>
                        </a:spcAft>
                        <a:buClrTx/>
                        <a:buSzPct val="85000"/>
                        <a:buFont typeface="Wingdings" pitchFamily="2" charset="2"/>
                        <a:buNone/>
                        <a:tabLst/>
                      </a:pPr>
                      <a:r>
                        <a:rPr kumimoji="0" lang="es-ES" sz="1200" b="0" i="0" u="none" strike="noStrike" cap="none" normalizeH="0" baseline="0" dirty="0" smtClean="0">
                          <a:ln>
                            <a:noFill/>
                          </a:ln>
                          <a:solidFill>
                            <a:schemeClr val="tx1"/>
                          </a:solidFill>
                          <a:effectLst/>
                          <a:latin typeface="Cambria" pitchFamily="18" charset="0"/>
                        </a:rPr>
                        <a:t>   Captación de alumnos en formatos de</a:t>
                      </a:r>
                    </a:p>
                    <a:p>
                      <a:pPr marL="0" marR="0" lvl="0" indent="0" algn="l" defTabSz="914400" rtl="0" eaLnBrk="1" fontAlgn="base" latinLnBrk="0" hangingPunct="1">
                        <a:lnSpc>
                          <a:spcPct val="100000"/>
                        </a:lnSpc>
                        <a:spcBef>
                          <a:spcPct val="20000"/>
                        </a:spcBef>
                        <a:spcAft>
                          <a:spcPct val="0"/>
                        </a:spcAft>
                        <a:buClrTx/>
                        <a:buSzPct val="85000"/>
                        <a:buFont typeface="Wingdings" pitchFamily="2" charset="2"/>
                        <a:buNone/>
                        <a:tabLst/>
                      </a:pPr>
                      <a:r>
                        <a:rPr kumimoji="0" lang="es-ES" sz="1200" b="0" i="0" u="none" strike="noStrike" cap="none" normalizeH="0" baseline="0" dirty="0" smtClean="0">
                          <a:ln>
                            <a:noFill/>
                          </a:ln>
                          <a:solidFill>
                            <a:schemeClr val="tx1"/>
                          </a:solidFill>
                          <a:effectLst/>
                          <a:latin typeface="Cambria" pitchFamily="18" charset="0"/>
                        </a:rPr>
                        <a:t>   registro y control.</a:t>
                      </a:r>
                    </a:p>
                    <a:p>
                      <a:pPr marL="0" marR="0" lvl="0" indent="0" algn="l" defTabSz="914400" rtl="0" eaLnBrk="1" fontAlgn="base" latinLnBrk="0" hangingPunct="1">
                        <a:lnSpc>
                          <a:spcPct val="100000"/>
                        </a:lnSpc>
                        <a:spcBef>
                          <a:spcPct val="20000"/>
                        </a:spcBef>
                        <a:spcAft>
                          <a:spcPct val="0"/>
                        </a:spcAft>
                        <a:buClrTx/>
                        <a:buSzPct val="85000"/>
                        <a:buFont typeface="Wingdings" pitchFamily="2" charset="2"/>
                        <a:buChar char="Ø"/>
                        <a:tabLst/>
                        <a:defRPr/>
                      </a:pPr>
                      <a:r>
                        <a:rPr kumimoji="0" lang="es-ES" sz="1200" b="0" i="0" u="none" strike="noStrike" cap="none" normalizeH="0" baseline="0" dirty="0" smtClean="0">
                          <a:ln>
                            <a:noFill/>
                          </a:ln>
                          <a:solidFill>
                            <a:schemeClr val="tx1"/>
                          </a:solidFill>
                          <a:effectLst/>
                          <a:latin typeface="Cambria" pitchFamily="18" charset="0"/>
                        </a:rPr>
                        <a:t>Diseño, impresión y distribución de</a:t>
                      </a:r>
                    </a:p>
                    <a:p>
                      <a:pPr marL="0" marR="0" lvl="0" indent="0" algn="l" defTabSz="914400" rtl="0" eaLnBrk="1" fontAlgn="base" latinLnBrk="0" hangingPunct="1">
                        <a:lnSpc>
                          <a:spcPct val="100000"/>
                        </a:lnSpc>
                        <a:spcBef>
                          <a:spcPct val="20000"/>
                        </a:spcBef>
                        <a:spcAft>
                          <a:spcPct val="0"/>
                        </a:spcAft>
                        <a:buClrTx/>
                        <a:buSzPct val="85000"/>
                        <a:buFont typeface="Wingdings" pitchFamily="2" charset="2"/>
                        <a:buNone/>
                        <a:tabLst/>
                        <a:defRPr/>
                      </a:pPr>
                      <a:r>
                        <a:rPr kumimoji="0" lang="es-ES" sz="1200" b="0" i="0" u="none" strike="noStrike" cap="none" normalizeH="0" baseline="0" dirty="0" smtClean="0">
                          <a:ln>
                            <a:noFill/>
                          </a:ln>
                          <a:solidFill>
                            <a:schemeClr val="tx1"/>
                          </a:solidFill>
                          <a:effectLst/>
                          <a:latin typeface="Cambria" pitchFamily="18" charset="0"/>
                        </a:rPr>
                        <a:t>   adecuaciones curriculares.</a:t>
                      </a:r>
                    </a:p>
                    <a:p>
                      <a:pPr marL="0" marR="0" lvl="0" indent="0" algn="l" defTabSz="914400" rtl="0" eaLnBrk="1" fontAlgn="base" latinLnBrk="0" hangingPunct="1">
                        <a:lnSpc>
                          <a:spcPct val="100000"/>
                        </a:lnSpc>
                        <a:spcBef>
                          <a:spcPct val="20000"/>
                        </a:spcBef>
                        <a:spcAft>
                          <a:spcPct val="0"/>
                        </a:spcAft>
                        <a:buClrTx/>
                        <a:buSzPct val="85000"/>
                        <a:buFont typeface="Wingdings" pitchFamily="2" charset="2"/>
                        <a:buChar char="Ø"/>
                        <a:tabLst/>
                        <a:defRPr/>
                      </a:pPr>
                      <a:r>
                        <a:rPr kumimoji="0" lang="es-ES" sz="1200" b="0" i="0" u="none" strike="noStrike" cap="none" normalizeH="0" baseline="0" dirty="0" smtClean="0">
                          <a:ln>
                            <a:noFill/>
                          </a:ln>
                          <a:solidFill>
                            <a:schemeClr val="tx1"/>
                          </a:solidFill>
                          <a:effectLst/>
                          <a:latin typeface="Cambria" pitchFamily="18" charset="0"/>
                        </a:rPr>
                        <a:t>Diseño, impresión y distribución de</a:t>
                      </a:r>
                    </a:p>
                    <a:p>
                      <a:pPr marL="0" marR="0" lvl="0" indent="0" algn="l" defTabSz="914400" rtl="0" eaLnBrk="1" fontAlgn="base" latinLnBrk="0" hangingPunct="1">
                        <a:lnSpc>
                          <a:spcPct val="100000"/>
                        </a:lnSpc>
                        <a:spcBef>
                          <a:spcPct val="20000"/>
                        </a:spcBef>
                        <a:spcAft>
                          <a:spcPct val="0"/>
                        </a:spcAft>
                        <a:buClrTx/>
                        <a:buSzPct val="85000"/>
                        <a:buFont typeface="Wingdings" pitchFamily="2" charset="2"/>
                        <a:buNone/>
                        <a:tabLst/>
                        <a:defRPr/>
                      </a:pPr>
                      <a:r>
                        <a:rPr kumimoji="0" lang="es-ES" sz="1200" b="0" i="0" u="none" strike="noStrike" cap="none" normalizeH="0" baseline="0" dirty="0" smtClean="0">
                          <a:ln>
                            <a:noFill/>
                          </a:ln>
                          <a:solidFill>
                            <a:schemeClr val="tx1"/>
                          </a:solidFill>
                          <a:effectLst/>
                          <a:latin typeface="Cambria" pitchFamily="18" charset="0"/>
                        </a:rPr>
                        <a:t>   instrumentos de evaluación de cada</a:t>
                      </a:r>
                    </a:p>
                    <a:p>
                      <a:pPr marL="0" marR="0" lvl="0" indent="0" algn="l" defTabSz="914400" rtl="0" eaLnBrk="1" fontAlgn="base" latinLnBrk="0" hangingPunct="1">
                        <a:lnSpc>
                          <a:spcPct val="100000"/>
                        </a:lnSpc>
                        <a:spcBef>
                          <a:spcPct val="20000"/>
                        </a:spcBef>
                        <a:spcAft>
                          <a:spcPct val="0"/>
                        </a:spcAft>
                        <a:buClrTx/>
                        <a:buSzPct val="85000"/>
                        <a:buFont typeface="Wingdings" pitchFamily="2" charset="2"/>
                        <a:buNone/>
                        <a:tabLst/>
                        <a:defRPr/>
                      </a:pPr>
                      <a:r>
                        <a:rPr kumimoji="0" lang="es-ES" sz="1200" b="0" i="0" u="none" strike="noStrike" cap="none" normalizeH="0" baseline="0" dirty="0" smtClean="0">
                          <a:ln>
                            <a:noFill/>
                          </a:ln>
                          <a:solidFill>
                            <a:schemeClr val="tx1"/>
                          </a:solidFill>
                          <a:effectLst/>
                          <a:latin typeface="Cambria" pitchFamily="18" charset="0"/>
                        </a:rPr>
                        <a:t>   etapa.</a:t>
                      </a:r>
                    </a:p>
                    <a:p>
                      <a:pPr marL="0" marR="0" lvl="0" indent="0" algn="l" defTabSz="914400" rtl="0" eaLnBrk="1" fontAlgn="base" latinLnBrk="0" hangingPunct="1">
                        <a:lnSpc>
                          <a:spcPct val="100000"/>
                        </a:lnSpc>
                        <a:spcBef>
                          <a:spcPct val="20000"/>
                        </a:spcBef>
                        <a:spcAft>
                          <a:spcPct val="0"/>
                        </a:spcAft>
                        <a:buClrTx/>
                        <a:buSzPct val="85000"/>
                        <a:buFont typeface="Wingdings" pitchFamily="2" charset="2"/>
                        <a:buChar char="Ø"/>
                        <a:tabLst/>
                        <a:defRPr/>
                      </a:pPr>
                      <a:r>
                        <a:rPr kumimoji="0" lang="es-ES" sz="1200" b="0" i="0" u="none" strike="noStrike" cap="none" normalizeH="0" baseline="0" dirty="0" smtClean="0">
                          <a:ln>
                            <a:noFill/>
                          </a:ln>
                          <a:solidFill>
                            <a:schemeClr val="tx1"/>
                          </a:solidFill>
                          <a:effectLst/>
                          <a:latin typeface="Cambria" pitchFamily="18" charset="0"/>
                        </a:rPr>
                        <a:t>Captación, procesamiento y reporte</a:t>
                      </a:r>
                    </a:p>
                    <a:p>
                      <a:pPr marL="0" marR="0" lvl="0" indent="0" algn="l" defTabSz="914400" rtl="0" eaLnBrk="1" fontAlgn="base" latinLnBrk="0" hangingPunct="1">
                        <a:lnSpc>
                          <a:spcPct val="100000"/>
                        </a:lnSpc>
                        <a:spcBef>
                          <a:spcPct val="20000"/>
                        </a:spcBef>
                        <a:spcAft>
                          <a:spcPct val="0"/>
                        </a:spcAft>
                        <a:buClrTx/>
                        <a:buSzPct val="85000"/>
                        <a:buFont typeface="Wingdings" pitchFamily="2" charset="2"/>
                        <a:buNone/>
                        <a:tabLst/>
                        <a:defRPr/>
                      </a:pPr>
                      <a:r>
                        <a:rPr kumimoji="0" lang="es-ES" sz="1200" b="0" i="0" u="none" strike="noStrike" cap="none" normalizeH="0" baseline="0" dirty="0" smtClean="0">
                          <a:ln>
                            <a:noFill/>
                          </a:ln>
                          <a:solidFill>
                            <a:schemeClr val="tx1"/>
                          </a:solidFill>
                          <a:effectLst/>
                          <a:latin typeface="Cambria" pitchFamily="18" charset="0"/>
                        </a:rPr>
                        <a:t>    de resultados de evaluaciones</a:t>
                      </a:r>
                    </a:p>
                    <a:p>
                      <a:pPr marL="0" marR="0" lvl="0" indent="0" algn="l" defTabSz="914400" rtl="0" eaLnBrk="1" fontAlgn="base" latinLnBrk="0" hangingPunct="1">
                        <a:lnSpc>
                          <a:spcPct val="100000"/>
                        </a:lnSpc>
                        <a:spcBef>
                          <a:spcPct val="20000"/>
                        </a:spcBef>
                        <a:spcAft>
                          <a:spcPct val="0"/>
                        </a:spcAft>
                        <a:buClrTx/>
                        <a:buSzPct val="85000"/>
                        <a:buFont typeface="Wingdings" pitchFamily="2" charset="2"/>
                        <a:buNone/>
                        <a:tabLst/>
                        <a:defRPr/>
                      </a:pPr>
                      <a:r>
                        <a:rPr kumimoji="0" lang="es-ES" sz="1200" b="0" i="0" u="none" strike="noStrike" cap="none" normalizeH="0" baseline="0" dirty="0" smtClean="0">
                          <a:ln>
                            <a:noFill/>
                          </a:ln>
                          <a:solidFill>
                            <a:schemeClr val="tx1"/>
                          </a:solidFill>
                          <a:effectLst/>
                          <a:latin typeface="Cambria" pitchFamily="18" charset="0"/>
                        </a:rPr>
                        <a:t>    aplicadas.</a:t>
                      </a:r>
                    </a:p>
                    <a:p>
                      <a:pPr marL="0" marR="0" lvl="0" indent="0" algn="l" defTabSz="914400" rtl="0" eaLnBrk="1" fontAlgn="base" latinLnBrk="0" hangingPunct="1">
                        <a:lnSpc>
                          <a:spcPct val="100000"/>
                        </a:lnSpc>
                        <a:spcBef>
                          <a:spcPct val="20000"/>
                        </a:spcBef>
                        <a:spcAft>
                          <a:spcPct val="0"/>
                        </a:spcAft>
                        <a:buClrTx/>
                        <a:buSzPct val="85000"/>
                        <a:buFont typeface="Wingdings" pitchFamily="2" charset="2"/>
                        <a:buChar char="Ø"/>
                        <a:tabLst/>
                        <a:defRPr/>
                      </a:pPr>
                      <a:r>
                        <a:rPr kumimoji="0" lang="es-ES" sz="1200" b="0" i="0" u="none" strike="noStrike" cap="none" normalizeH="0" baseline="0" dirty="0" smtClean="0">
                          <a:ln>
                            <a:noFill/>
                          </a:ln>
                          <a:solidFill>
                            <a:schemeClr val="tx1"/>
                          </a:solidFill>
                          <a:effectLst/>
                          <a:latin typeface="Cambria" pitchFamily="18" charset="0"/>
                        </a:rPr>
                        <a:t>Seguimiento y asesoría a maestros y</a:t>
                      </a:r>
                    </a:p>
                    <a:p>
                      <a:pPr marL="0" marR="0" lvl="0" indent="0" algn="l" defTabSz="914400" rtl="0" eaLnBrk="1" fontAlgn="base" latinLnBrk="0" hangingPunct="1">
                        <a:lnSpc>
                          <a:spcPct val="100000"/>
                        </a:lnSpc>
                        <a:spcBef>
                          <a:spcPct val="20000"/>
                        </a:spcBef>
                        <a:spcAft>
                          <a:spcPct val="0"/>
                        </a:spcAft>
                        <a:buClrTx/>
                        <a:buSzPct val="85000"/>
                        <a:buFont typeface="Wingdings" pitchFamily="2" charset="2"/>
                        <a:buNone/>
                        <a:tabLst/>
                        <a:defRPr/>
                      </a:pPr>
                      <a:r>
                        <a:rPr kumimoji="0" lang="es-ES" sz="1200" b="0" i="0" u="none" strike="noStrike" cap="none" normalizeH="0" baseline="0" dirty="0" smtClean="0">
                          <a:ln>
                            <a:noFill/>
                          </a:ln>
                          <a:solidFill>
                            <a:schemeClr val="tx1"/>
                          </a:solidFill>
                          <a:effectLst/>
                          <a:latin typeface="Cambria" pitchFamily="18" charset="0"/>
                        </a:rPr>
                        <a:t>   alumnos.</a:t>
                      </a:r>
                    </a:p>
                    <a:p>
                      <a:pPr marL="0" marR="0" lvl="0" indent="0" algn="l" defTabSz="914400" rtl="0" eaLnBrk="1" fontAlgn="base" latinLnBrk="0" hangingPunct="1">
                        <a:lnSpc>
                          <a:spcPct val="100000"/>
                        </a:lnSpc>
                        <a:spcBef>
                          <a:spcPct val="20000"/>
                        </a:spcBef>
                        <a:spcAft>
                          <a:spcPct val="0"/>
                        </a:spcAft>
                        <a:buClrTx/>
                        <a:buSzPct val="85000"/>
                        <a:buFont typeface="Wingdings" pitchFamily="2" charset="2"/>
                        <a:buChar char="Ø"/>
                        <a:tabLst/>
                        <a:defRPr/>
                      </a:pPr>
                      <a:r>
                        <a:rPr kumimoji="0" lang="es-ES" sz="1200" b="0" i="0" u="none" strike="noStrike" cap="none" normalizeH="0" baseline="0" dirty="0" smtClean="0">
                          <a:ln>
                            <a:noFill/>
                          </a:ln>
                          <a:solidFill>
                            <a:schemeClr val="tx1"/>
                          </a:solidFill>
                          <a:effectLst/>
                          <a:latin typeface="Cambria" pitchFamily="18" charset="0"/>
                        </a:rPr>
                        <a:t>Trámite ante la DRSE para la emisión</a:t>
                      </a:r>
                    </a:p>
                    <a:p>
                      <a:pPr marL="0" marR="0" lvl="0" indent="0" algn="l" defTabSz="914400" rtl="0" eaLnBrk="1" fontAlgn="base" latinLnBrk="0" hangingPunct="1">
                        <a:lnSpc>
                          <a:spcPct val="100000"/>
                        </a:lnSpc>
                        <a:spcBef>
                          <a:spcPct val="20000"/>
                        </a:spcBef>
                        <a:spcAft>
                          <a:spcPct val="0"/>
                        </a:spcAft>
                        <a:buClrTx/>
                        <a:buSzPct val="85000"/>
                        <a:buFont typeface="Wingdings" pitchFamily="2" charset="2"/>
                        <a:buNone/>
                        <a:tabLst/>
                        <a:defRPr/>
                      </a:pPr>
                      <a:r>
                        <a:rPr kumimoji="0" lang="es-ES" sz="1200" b="0" i="0" u="none" strike="noStrike" cap="none" normalizeH="0" baseline="0" dirty="0" smtClean="0">
                          <a:ln>
                            <a:noFill/>
                          </a:ln>
                          <a:solidFill>
                            <a:schemeClr val="tx1"/>
                          </a:solidFill>
                          <a:effectLst/>
                          <a:latin typeface="Cambria" pitchFamily="18" charset="0"/>
                        </a:rPr>
                        <a:t>   de boletas al término de cada etapa.</a:t>
                      </a:r>
                    </a:p>
                    <a:p>
                      <a:pPr marL="0" marR="0" lvl="0" indent="0" algn="l" defTabSz="914400" rtl="0" eaLnBrk="1" fontAlgn="base" latinLnBrk="0" hangingPunct="1">
                        <a:lnSpc>
                          <a:spcPct val="100000"/>
                        </a:lnSpc>
                        <a:spcBef>
                          <a:spcPct val="20000"/>
                        </a:spcBef>
                        <a:spcAft>
                          <a:spcPct val="0"/>
                        </a:spcAft>
                        <a:buClrTx/>
                        <a:buSzPct val="85000"/>
                        <a:buFont typeface="Wingdings" pitchFamily="2" charset="2"/>
                        <a:buChar char="Ø"/>
                        <a:tabLst/>
                        <a:defRPr/>
                      </a:pPr>
                      <a:r>
                        <a:rPr kumimoji="0" lang="es-ES" sz="1200" b="0" i="0" u="none" strike="noStrike" cap="none" normalizeH="0" baseline="0" dirty="0" smtClean="0">
                          <a:ln>
                            <a:noFill/>
                          </a:ln>
                          <a:solidFill>
                            <a:schemeClr val="tx1"/>
                          </a:solidFill>
                          <a:effectLst/>
                          <a:latin typeface="Cambria" pitchFamily="18" charset="0"/>
                        </a:rPr>
                        <a:t>Encuentro estatal con asesores</a:t>
                      </a:r>
                    </a:p>
                    <a:p>
                      <a:pPr marL="0" marR="0" lvl="0" indent="0" algn="l" defTabSz="914400" rtl="0" eaLnBrk="1" fontAlgn="base" latinLnBrk="0" hangingPunct="1">
                        <a:lnSpc>
                          <a:spcPct val="100000"/>
                        </a:lnSpc>
                        <a:spcBef>
                          <a:spcPct val="20000"/>
                        </a:spcBef>
                        <a:spcAft>
                          <a:spcPct val="0"/>
                        </a:spcAft>
                        <a:buClrTx/>
                        <a:buSzPct val="85000"/>
                        <a:buFont typeface="Wingdings" pitchFamily="2" charset="2"/>
                        <a:buNone/>
                        <a:tabLst/>
                        <a:defRPr/>
                      </a:pPr>
                      <a:r>
                        <a:rPr kumimoji="0" lang="es-ES" sz="1200" b="0" i="0" u="none" strike="noStrike" cap="none" normalizeH="0" baseline="0" dirty="0" smtClean="0">
                          <a:ln>
                            <a:noFill/>
                          </a:ln>
                          <a:solidFill>
                            <a:schemeClr val="tx1"/>
                          </a:solidFill>
                          <a:effectLst/>
                          <a:latin typeface="Cambria" pitchFamily="18" charset="0"/>
                        </a:rPr>
                        <a:t>    técnicos para intercambio de</a:t>
                      </a:r>
                    </a:p>
                    <a:p>
                      <a:pPr marL="0" marR="0" lvl="0" indent="0" algn="l" defTabSz="914400" rtl="0" eaLnBrk="1" fontAlgn="base" latinLnBrk="0" hangingPunct="1">
                        <a:lnSpc>
                          <a:spcPct val="100000"/>
                        </a:lnSpc>
                        <a:spcBef>
                          <a:spcPct val="20000"/>
                        </a:spcBef>
                        <a:spcAft>
                          <a:spcPct val="0"/>
                        </a:spcAft>
                        <a:buClrTx/>
                        <a:buSzPct val="85000"/>
                        <a:buFont typeface="Wingdings" pitchFamily="2" charset="2"/>
                        <a:buNone/>
                        <a:tabLst/>
                        <a:defRPr/>
                      </a:pPr>
                      <a:r>
                        <a:rPr kumimoji="0" lang="es-ES" sz="1200" b="0" i="0" u="none" strike="noStrike" cap="none" normalizeH="0" baseline="0" dirty="0" smtClean="0">
                          <a:ln>
                            <a:noFill/>
                          </a:ln>
                          <a:solidFill>
                            <a:schemeClr val="tx1"/>
                          </a:solidFill>
                          <a:effectLst/>
                          <a:latin typeface="Cambria" pitchFamily="18" charset="0"/>
                        </a:rPr>
                        <a:t>    experiencias.</a:t>
                      </a:r>
                    </a:p>
                    <a:p>
                      <a:pPr marL="0" marR="0" lvl="0" indent="0" algn="l" defTabSz="914400" rtl="0" eaLnBrk="1" fontAlgn="base" latinLnBrk="0" hangingPunct="1">
                        <a:lnSpc>
                          <a:spcPct val="100000"/>
                        </a:lnSpc>
                        <a:spcBef>
                          <a:spcPct val="20000"/>
                        </a:spcBef>
                        <a:spcAft>
                          <a:spcPct val="0"/>
                        </a:spcAft>
                        <a:buClrTx/>
                        <a:buSzPct val="85000"/>
                        <a:buFont typeface="Wingdings" pitchFamily="2" charset="2"/>
                        <a:buChar char="Ø"/>
                        <a:tabLst/>
                        <a:defRPr/>
                      </a:pPr>
                      <a:r>
                        <a:rPr kumimoji="0" lang="es-ES" sz="1200" b="0" i="0" u="none" strike="noStrike" cap="none" normalizeH="0" baseline="0" dirty="0" smtClean="0">
                          <a:ln>
                            <a:noFill/>
                          </a:ln>
                          <a:solidFill>
                            <a:schemeClr val="tx1"/>
                          </a:solidFill>
                          <a:effectLst/>
                          <a:latin typeface="Cambria" pitchFamily="18" charset="0"/>
                        </a:rPr>
                        <a:t>Informe final de acciones realizadas</a:t>
                      </a:r>
                    </a:p>
                    <a:p>
                      <a:pPr marL="0" marR="0" lvl="0" indent="0" algn="l" defTabSz="914400" rtl="0" eaLnBrk="1" fontAlgn="base" latinLnBrk="0" hangingPunct="1">
                        <a:lnSpc>
                          <a:spcPct val="100000"/>
                        </a:lnSpc>
                        <a:spcBef>
                          <a:spcPct val="20000"/>
                        </a:spcBef>
                        <a:spcAft>
                          <a:spcPct val="0"/>
                        </a:spcAft>
                        <a:buClrTx/>
                        <a:buSzPct val="85000"/>
                        <a:buFont typeface="Wingdings" pitchFamily="2" charset="2"/>
                        <a:buNone/>
                        <a:tabLst/>
                        <a:defRPr/>
                      </a:pPr>
                      <a:r>
                        <a:rPr kumimoji="0" lang="es-ES" sz="1200" b="0" i="0" u="none" strike="noStrike" cap="none" normalizeH="0" baseline="0" dirty="0" smtClean="0">
                          <a:ln>
                            <a:noFill/>
                          </a:ln>
                          <a:solidFill>
                            <a:schemeClr val="tx1"/>
                          </a:solidFill>
                          <a:effectLst/>
                          <a:latin typeface="Cambria" pitchFamily="18" charset="0"/>
                        </a:rPr>
                        <a:t>   durante el ciclo escolar.</a:t>
                      </a:r>
                    </a:p>
                    <a:p>
                      <a:pPr marL="0" marR="0" lvl="0" indent="0" algn="l" defTabSz="914400" rtl="0" eaLnBrk="1" fontAlgn="base" latinLnBrk="0" hangingPunct="1">
                        <a:lnSpc>
                          <a:spcPct val="100000"/>
                        </a:lnSpc>
                        <a:spcBef>
                          <a:spcPct val="20000"/>
                        </a:spcBef>
                        <a:spcAft>
                          <a:spcPct val="0"/>
                        </a:spcAft>
                        <a:buClrTx/>
                        <a:buSzPct val="85000"/>
                        <a:buFontTx/>
                        <a:buNone/>
                        <a:tabLst/>
                        <a:defRPr/>
                      </a:pPr>
                      <a:endParaRPr kumimoji="0" lang="es-ES" sz="1200" b="1" i="0" u="none" strike="noStrike" cap="none" normalizeH="0" baseline="0" dirty="0" smtClean="0">
                        <a:ln>
                          <a:noFill/>
                        </a:ln>
                        <a:solidFill>
                          <a:schemeClr val="tx1"/>
                        </a:solidFill>
                        <a:effectLst/>
                        <a:latin typeface="Cambria" pitchFamily="18" charset="0"/>
                      </a:endParaRPr>
                    </a:p>
                    <a:p>
                      <a:pPr marL="0" marR="0" lvl="0" indent="0" algn="l" defTabSz="914400" rtl="0" eaLnBrk="1" fontAlgn="base" latinLnBrk="0" hangingPunct="1">
                        <a:lnSpc>
                          <a:spcPct val="100000"/>
                        </a:lnSpc>
                        <a:spcBef>
                          <a:spcPct val="20000"/>
                        </a:spcBef>
                        <a:spcAft>
                          <a:spcPct val="0"/>
                        </a:spcAft>
                        <a:buClrTx/>
                        <a:buSzPct val="85000"/>
                        <a:buFontTx/>
                        <a:buNone/>
                        <a:tabLst/>
                        <a:defRPr/>
                      </a:pPr>
                      <a:endParaRPr kumimoji="0" lang="es-ES" sz="1200" b="1" i="0" u="none" strike="noStrike" cap="none" normalizeH="0" baseline="0" dirty="0" smtClean="0">
                        <a:ln>
                          <a:noFill/>
                        </a:ln>
                        <a:solidFill>
                          <a:schemeClr val="tx1"/>
                        </a:solidFill>
                        <a:effectLst/>
                        <a:latin typeface="Cambria" pitchFamily="18" charset="0"/>
                      </a:endParaRPr>
                    </a:p>
                    <a:p>
                      <a:pPr marL="0" marR="0" lvl="0" indent="0" algn="l" defTabSz="914400" rtl="0" eaLnBrk="1" fontAlgn="base" latinLnBrk="0" hangingPunct="1">
                        <a:lnSpc>
                          <a:spcPct val="100000"/>
                        </a:lnSpc>
                        <a:spcBef>
                          <a:spcPct val="20000"/>
                        </a:spcBef>
                        <a:spcAft>
                          <a:spcPct val="0"/>
                        </a:spcAft>
                        <a:buClrTx/>
                        <a:buSzPct val="85000"/>
                        <a:buFontTx/>
                        <a:buNone/>
                        <a:tabLst/>
                        <a:defRPr/>
                      </a:pPr>
                      <a:endParaRPr kumimoji="0" lang="es-ES" sz="12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Pct val="85000"/>
                        <a:buFontTx/>
                        <a:buNone/>
                        <a:tabLst/>
                        <a:defRPr/>
                      </a:pPr>
                      <a:endParaRPr kumimoji="0" lang="es-ES" sz="12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Pct val="85000"/>
                        <a:buFontTx/>
                        <a:buNone/>
                        <a:tabLst/>
                        <a:defRPr/>
                      </a:pPr>
                      <a:endParaRPr kumimoji="0" lang="es-ES" sz="12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Pct val="85000"/>
                        <a:buFontTx/>
                        <a:buNone/>
                        <a:tabLst/>
                        <a:defRPr/>
                      </a:pPr>
                      <a:endParaRPr kumimoji="0" lang="es-ES" sz="12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0" lang="es-ES" sz="1200" b="0" i="0" u="none" strike="noStrike" cap="none" normalizeH="0" baseline="0" dirty="0" smtClean="0">
                        <a:ln>
                          <a:noFill/>
                        </a:ln>
                        <a:solidFill>
                          <a:schemeClr val="tx1"/>
                        </a:solidFill>
                        <a:effectLst/>
                        <a:latin typeface="Cambria" pitchFamily="18" charset="0"/>
                      </a:endParaRPr>
                    </a:p>
                  </a:txBody>
                  <a:tcPr horzOverflow="overflow"/>
                </a:tc>
                <a:tc>
                  <a:txBody>
                    <a:bodyPr/>
                    <a:lstStyle/>
                    <a:p>
                      <a:pPr marL="342900" indent="-342900">
                        <a:spcBef>
                          <a:spcPct val="20000"/>
                        </a:spcBef>
                        <a:buSzPct val="85000"/>
                        <a:buFont typeface="Wingdings" pitchFamily="2" charset="2"/>
                        <a:buNone/>
                      </a:pPr>
                      <a:endParaRPr lang="es-ES" sz="1200" baseline="0" dirty="0" smtClean="0"/>
                    </a:p>
                    <a:p>
                      <a:pPr marL="342900" indent="-342900">
                        <a:lnSpc>
                          <a:spcPct val="90000"/>
                        </a:lnSpc>
                        <a:spcBef>
                          <a:spcPct val="20000"/>
                        </a:spcBef>
                        <a:buSzPct val="85000"/>
                        <a:buFont typeface="Wingdings" pitchFamily="2" charset="2"/>
                        <a:buChar char="§"/>
                      </a:pPr>
                      <a:r>
                        <a:rPr lang="es-ES" sz="1200" b="0" dirty="0" smtClean="0">
                          <a:latin typeface="+mn-lt"/>
                        </a:rPr>
                        <a:t>Nivelar a niños en situación de </a:t>
                      </a:r>
                      <a:r>
                        <a:rPr lang="es-ES" sz="1200" b="0" dirty="0" err="1" smtClean="0">
                          <a:latin typeface="+mn-lt"/>
                        </a:rPr>
                        <a:t>extraedad</a:t>
                      </a:r>
                      <a:r>
                        <a:rPr lang="es-ES" sz="1200" b="0" dirty="0" smtClean="0">
                          <a:latin typeface="+mn-lt"/>
                        </a:rPr>
                        <a:t>.</a:t>
                      </a:r>
                    </a:p>
                    <a:p>
                      <a:pPr marL="342900" indent="-342900">
                        <a:lnSpc>
                          <a:spcPct val="90000"/>
                        </a:lnSpc>
                        <a:spcBef>
                          <a:spcPct val="20000"/>
                        </a:spcBef>
                        <a:buSzPct val="85000"/>
                        <a:buFont typeface="Wingdings" pitchFamily="2" charset="2"/>
                        <a:buChar char="§"/>
                      </a:pPr>
                      <a:endParaRPr lang="es-ES" sz="1200" b="0" dirty="0" smtClean="0">
                        <a:latin typeface="+mn-lt"/>
                      </a:endParaRPr>
                    </a:p>
                    <a:p>
                      <a:pPr marL="342900" indent="-342900">
                        <a:lnSpc>
                          <a:spcPct val="90000"/>
                        </a:lnSpc>
                        <a:spcBef>
                          <a:spcPct val="20000"/>
                        </a:spcBef>
                        <a:buSzPct val="85000"/>
                        <a:buFont typeface="Wingdings" pitchFamily="2" charset="2"/>
                        <a:buChar char="§"/>
                      </a:pPr>
                      <a:r>
                        <a:rPr lang="es-ES" sz="1200" b="0" dirty="0" smtClean="0">
                          <a:latin typeface="+mn-lt"/>
                        </a:rPr>
                        <a:t>Prevenir la reprobación en los  niños en situación de </a:t>
                      </a:r>
                    </a:p>
                    <a:p>
                      <a:pPr marL="342900" indent="-342900">
                        <a:lnSpc>
                          <a:spcPct val="90000"/>
                        </a:lnSpc>
                        <a:spcBef>
                          <a:spcPct val="20000"/>
                        </a:spcBef>
                        <a:buSzPct val="85000"/>
                        <a:buFont typeface="Wingdings" pitchFamily="2" charset="2"/>
                        <a:buNone/>
                      </a:pPr>
                      <a:r>
                        <a:rPr lang="es-ES" sz="1200" b="0" dirty="0" smtClean="0">
                          <a:latin typeface="+mn-lt"/>
                        </a:rPr>
                        <a:t>           </a:t>
                      </a:r>
                      <a:r>
                        <a:rPr lang="es-ES" sz="1200" b="0" dirty="0" err="1" smtClean="0">
                          <a:latin typeface="+mn-lt"/>
                        </a:rPr>
                        <a:t>extraedad</a:t>
                      </a:r>
                      <a:r>
                        <a:rPr lang="es-ES" sz="1200" b="0" dirty="0" smtClean="0">
                          <a:latin typeface="+mn-lt"/>
                        </a:rPr>
                        <a:t> de 3ro a 6to.</a:t>
                      </a:r>
                    </a:p>
                    <a:p>
                      <a:pPr marL="342900" indent="-342900">
                        <a:lnSpc>
                          <a:spcPct val="90000"/>
                        </a:lnSpc>
                        <a:spcBef>
                          <a:spcPct val="20000"/>
                        </a:spcBef>
                        <a:buSzPct val="85000"/>
                        <a:buFont typeface="Wingdings" pitchFamily="2" charset="2"/>
                        <a:buNone/>
                      </a:pPr>
                      <a:endParaRPr lang="es-ES" sz="1200" b="0" dirty="0" smtClean="0">
                        <a:latin typeface="+mn-lt"/>
                      </a:endParaRPr>
                    </a:p>
                    <a:p>
                      <a:pPr marL="342900" indent="-342900">
                        <a:lnSpc>
                          <a:spcPct val="90000"/>
                        </a:lnSpc>
                        <a:spcBef>
                          <a:spcPct val="20000"/>
                        </a:spcBef>
                        <a:buSzPct val="85000"/>
                        <a:buFont typeface="Wingdings" pitchFamily="2" charset="2"/>
                        <a:buChar char="§"/>
                      </a:pPr>
                      <a:r>
                        <a:rPr lang="es-ES" sz="1200" b="0" dirty="0" smtClean="0">
                          <a:latin typeface="+mn-lt"/>
                        </a:rPr>
                        <a:t>Brindar servicio educativo responsable y profesional a </a:t>
                      </a:r>
                    </a:p>
                    <a:p>
                      <a:pPr marL="342900" indent="-342900">
                        <a:lnSpc>
                          <a:spcPct val="90000"/>
                        </a:lnSpc>
                        <a:spcBef>
                          <a:spcPct val="20000"/>
                        </a:spcBef>
                        <a:buSzPct val="85000"/>
                        <a:buFont typeface="Wingdings" pitchFamily="2" charset="2"/>
                        <a:buNone/>
                      </a:pPr>
                      <a:r>
                        <a:rPr lang="es-ES" sz="1200" b="0" dirty="0" smtClean="0">
                          <a:latin typeface="+mn-lt"/>
                        </a:rPr>
                        <a:t>            maestros,</a:t>
                      </a:r>
                      <a:r>
                        <a:rPr lang="es-ES" sz="1200" b="0" baseline="0" dirty="0" smtClean="0">
                          <a:latin typeface="+mn-lt"/>
                        </a:rPr>
                        <a:t> niños y padres de familia que lo requieran</a:t>
                      </a:r>
                      <a:r>
                        <a:rPr lang="es-ES" sz="1200" b="0" dirty="0" smtClean="0">
                          <a:latin typeface="+mn-lt"/>
                        </a:rPr>
                        <a:t>.</a:t>
                      </a:r>
                    </a:p>
                    <a:p>
                      <a:pPr marL="342900" indent="-342900">
                        <a:lnSpc>
                          <a:spcPct val="90000"/>
                        </a:lnSpc>
                        <a:spcBef>
                          <a:spcPct val="20000"/>
                        </a:spcBef>
                        <a:buSzPct val="85000"/>
                        <a:buFont typeface="Wingdings" pitchFamily="2" charset="2"/>
                        <a:buNone/>
                      </a:pPr>
                      <a:endParaRPr lang="es-ES" sz="1200" b="0" dirty="0" smtClean="0">
                        <a:latin typeface="+mn-lt"/>
                      </a:endParaRPr>
                    </a:p>
                    <a:p>
                      <a:pPr marL="342900" indent="-342900">
                        <a:lnSpc>
                          <a:spcPct val="90000"/>
                        </a:lnSpc>
                        <a:spcBef>
                          <a:spcPct val="20000"/>
                        </a:spcBef>
                        <a:buSzPct val="85000"/>
                        <a:buFont typeface="Wingdings" pitchFamily="2" charset="2"/>
                        <a:buChar char="§"/>
                      </a:pPr>
                      <a:r>
                        <a:rPr lang="es-ES" sz="1200" b="0" dirty="0" smtClean="0">
                          <a:latin typeface="+mn-lt"/>
                        </a:rPr>
                        <a:t>Elevar la eficiencia terminal de niños en situación </a:t>
                      </a:r>
                      <a:r>
                        <a:rPr lang="es-ES" sz="1200" b="0" dirty="0" err="1" smtClean="0">
                          <a:latin typeface="+mn-lt"/>
                        </a:rPr>
                        <a:t>extraedad</a:t>
                      </a:r>
                      <a:r>
                        <a:rPr lang="es-ES" sz="1200" b="0" dirty="0" smtClean="0">
                          <a:latin typeface="+mn-lt"/>
                        </a:rPr>
                        <a:t>.</a:t>
                      </a:r>
                    </a:p>
                    <a:p>
                      <a:pPr marL="342900" indent="-342900">
                        <a:spcBef>
                          <a:spcPct val="20000"/>
                        </a:spcBef>
                        <a:buSzPct val="85000"/>
                        <a:buFont typeface="Wingdings" pitchFamily="2" charset="2"/>
                        <a:buChar char="§"/>
                      </a:pPr>
                      <a:endParaRPr lang="es-ES" sz="1200" b="0" baseline="0" dirty="0" smtClean="0">
                        <a:latin typeface="+mn-lt"/>
                      </a:endParaRPr>
                    </a:p>
                    <a:p>
                      <a:pPr marL="342900" indent="-342900">
                        <a:spcBef>
                          <a:spcPct val="20000"/>
                        </a:spcBef>
                        <a:buSzPct val="85000"/>
                        <a:buFont typeface="Wingdings" pitchFamily="2" charset="2"/>
                        <a:buChar char="§"/>
                      </a:pPr>
                      <a:endParaRPr lang="es-ES" sz="1200" b="0" baseline="0" dirty="0" smtClean="0">
                        <a:latin typeface="+mn-lt"/>
                      </a:endParaRPr>
                    </a:p>
                    <a:p>
                      <a:pPr marL="342900" indent="-342900">
                        <a:spcBef>
                          <a:spcPct val="20000"/>
                        </a:spcBef>
                        <a:buSzPct val="85000"/>
                        <a:buFont typeface="Wingdings" pitchFamily="2" charset="2"/>
                        <a:buNone/>
                      </a:pPr>
                      <a:endParaRPr lang="es-ES" sz="1200" b="0" baseline="0" dirty="0" smtClean="0">
                        <a:latin typeface="+mn-lt"/>
                      </a:endParaRPr>
                    </a:p>
                    <a:p>
                      <a:pPr marL="342900" indent="-342900">
                        <a:spcBef>
                          <a:spcPct val="20000"/>
                        </a:spcBef>
                        <a:buSzPct val="85000"/>
                        <a:buFont typeface="Wingdings" pitchFamily="2" charset="2"/>
                        <a:buNone/>
                      </a:pPr>
                      <a:endParaRPr lang="es-ES" sz="1200" dirty="0"/>
                    </a:p>
                  </a:txBody>
                  <a:tcPr/>
                </a:tc>
                <a:tc>
                  <a:txBody>
                    <a:bodyPr/>
                    <a:lstStyle/>
                    <a:p>
                      <a:endParaRPr lang="es-ES" sz="1200" baseline="0" dirty="0" smtClean="0"/>
                    </a:p>
                    <a:p>
                      <a:pPr marL="342900" indent="-342900" algn="l">
                        <a:lnSpc>
                          <a:spcPct val="90000"/>
                        </a:lnSpc>
                        <a:spcBef>
                          <a:spcPct val="20000"/>
                        </a:spcBef>
                        <a:buSzPct val="85000"/>
                        <a:buFont typeface="Wingdings" pitchFamily="2" charset="2"/>
                        <a:buChar char="§"/>
                      </a:pPr>
                      <a:r>
                        <a:rPr lang="es-ES" sz="1200" b="0" u="sng" dirty="0" smtClean="0">
                          <a:latin typeface="+mn-lt"/>
                        </a:rPr>
                        <a:t>Captación</a:t>
                      </a:r>
                      <a:r>
                        <a:rPr lang="es-ES" sz="1200" b="0" dirty="0" smtClean="0">
                          <a:latin typeface="+mn-lt"/>
                        </a:rPr>
                        <a:t> de alumnos</a:t>
                      </a:r>
                    </a:p>
                    <a:p>
                      <a:pPr marL="342900" indent="-342900" algn="l">
                        <a:lnSpc>
                          <a:spcPct val="90000"/>
                        </a:lnSpc>
                        <a:spcBef>
                          <a:spcPct val="20000"/>
                        </a:spcBef>
                        <a:buSzPct val="85000"/>
                        <a:buFont typeface="Wingdings" pitchFamily="2" charset="2"/>
                        <a:buNone/>
                      </a:pPr>
                      <a:r>
                        <a:rPr lang="es-ES" sz="1200" b="0" baseline="0" dirty="0" smtClean="0">
                          <a:latin typeface="+mn-lt"/>
                        </a:rPr>
                        <a:t>   </a:t>
                      </a:r>
                      <a:r>
                        <a:rPr lang="es-ES" sz="1200" b="0" dirty="0" smtClean="0">
                          <a:latin typeface="+mn-lt"/>
                        </a:rPr>
                        <a:t>en</a:t>
                      </a:r>
                      <a:r>
                        <a:rPr lang="es-ES" sz="1200" b="0" baseline="0" dirty="0" smtClean="0">
                          <a:latin typeface="+mn-lt"/>
                        </a:rPr>
                        <a:t> </a:t>
                      </a:r>
                      <a:r>
                        <a:rPr lang="es-ES" sz="1200" b="0" dirty="0" smtClean="0">
                          <a:latin typeface="+mn-lt"/>
                        </a:rPr>
                        <a:t>formato </a:t>
                      </a:r>
                      <a:r>
                        <a:rPr lang="es-ES" sz="1200" b="0" u="sng" dirty="0" smtClean="0">
                          <a:latin typeface="+mn-lt"/>
                        </a:rPr>
                        <a:t>IAE</a:t>
                      </a:r>
                      <a:r>
                        <a:rPr lang="es-ES" sz="1200" b="0" dirty="0" smtClean="0">
                          <a:latin typeface="+mn-lt"/>
                        </a:rPr>
                        <a:t>, marcando</a:t>
                      </a:r>
                    </a:p>
                    <a:p>
                      <a:pPr marL="342900" indent="-342900" algn="l">
                        <a:lnSpc>
                          <a:spcPct val="90000"/>
                        </a:lnSpc>
                        <a:spcBef>
                          <a:spcPct val="20000"/>
                        </a:spcBef>
                        <a:buSzPct val="85000"/>
                        <a:buFont typeface="Wingdings" pitchFamily="2" charset="2"/>
                        <a:buNone/>
                      </a:pPr>
                      <a:r>
                        <a:rPr lang="es-ES" sz="1200" b="0" baseline="0" dirty="0" smtClean="0">
                          <a:latin typeface="+mn-lt"/>
                        </a:rPr>
                        <a:t>    </a:t>
                      </a:r>
                      <a:r>
                        <a:rPr lang="es-ES" sz="1200" b="0" dirty="0" smtClean="0">
                          <a:latin typeface="+mn-lt"/>
                        </a:rPr>
                        <a:t>una</a:t>
                      </a:r>
                      <a:r>
                        <a:rPr lang="es-ES" sz="1200" b="0" baseline="0" dirty="0" smtClean="0">
                          <a:latin typeface="+mn-lt"/>
                        </a:rPr>
                        <a:t> </a:t>
                      </a:r>
                      <a:r>
                        <a:rPr lang="es-ES" sz="1200" b="0" u="sng" dirty="0" smtClean="0">
                          <a:latin typeface="+mn-lt"/>
                        </a:rPr>
                        <a:t> X</a:t>
                      </a:r>
                      <a:r>
                        <a:rPr lang="es-ES" sz="1200" b="0" dirty="0" smtClean="0">
                          <a:latin typeface="+mn-lt"/>
                        </a:rPr>
                        <a:t> en la columna</a:t>
                      </a:r>
                    </a:p>
                    <a:p>
                      <a:pPr marL="342900" indent="-342900" algn="l">
                        <a:lnSpc>
                          <a:spcPct val="90000"/>
                        </a:lnSpc>
                        <a:spcBef>
                          <a:spcPct val="20000"/>
                        </a:spcBef>
                        <a:buSzPct val="85000"/>
                        <a:buFont typeface="Wingdings" pitchFamily="2" charset="2"/>
                        <a:buNone/>
                      </a:pPr>
                      <a:r>
                        <a:rPr lang="es-ES" sz="1200" b="0" dirty="0" smtClean="0">
                          <a:latin typeface="+mn-lt"/>
                        </a:rPr>
                        <a:t>   Correspondiente.</a:t>
                      </a:r>
                    </a:p>
                    <a:p>
                      <a:pPr marL="342900" indent="-342900" algn="l">
                        <a:lnSpc>
                          <a:spcPct val="90000"/>
                        </a:lnSpc>
                        <a:spcBef>
                          <a:spcPct val="20000"/>
                        </a:spcBef>
                        <a:buSzPct val="85000"/>
                        <a:buFont typeface="Wingdings" pitchFamily="2" charset="2"/>
                        <a:buChar char="§"/>
                      </a:pPr>
                      <a:r>
                        <a:rPr lang="es-ES" sz="1200" b="0" u="sng" dirty="0" smtClean="0">
                          <a:latin typeface="+mn-lt"/>
                        </a:rPr>
                        <a:t>Evaluación</a:t>
                      </a:r>
                    </a:p>
                    <a:p>
                      <a:pPr marL="342900" indent="-342900" algn="l">
                        <a:lnSpc>
                          <a:spcPct val="90000"/>
                        </a:lnSpc>
                        <a:spcBef>
                          <a:spcPct val="20000"/>
                        </a:spcBef>
                        <a:buSzPct val="85000"/>
                        <a:buFont typeface="Wingdings" pitchFamily="2" charset="2"/>
                        <a:buNone/>
                      </a:pPr>
                      <a:r>
                        <a:rPr lang="es-ES" sz="1200" b="0" u="sng" baseline="0" dirty="0" smtClean="0">
                          <a:latin typeface="+mn-lt"/>
                        </a:rPr>
                        <a:t>    </a:t>
                      </a:r>
                      <a:r>
                        <a:rPr lang="es-ES" sz="1200" b="0" dirty="0" smtClean="0">
                          <a:latin typeface="+mn-lt"/>
                        </a:rPr>
                        <a:t>diagnóstica, integral y</a:t>
                      </a:r>
                    </a:p>
                    <a:p>
                      <a:pPr marL="342900" indent="-342900" algn="l">
                        <a:lnSpc>
                          <a:spcPct val="90000"/>
                        </a:lnSpc>
                        <a:spcBef>
                          <a:spcPct val="20000"/>
                        </a:spcBef>
                        <a:buSzPct val="85000"/>
                        <a:buFont typeface="Wingdings" pitchFamily="2" charset="2"/>
                        <a:buNone/>
                      </a:pPr>
                      <a:r>
                        <a:rPr lang="es-ES" sz="1200" b="0" baseline="0" dirty="0" smtClean="0">
                          <a:latin typeface="+mn-lt"/>
                        </a:rPr>
                        <a:t>    </a:t>
                      </a:r>
                      <a:r>
                        <a:rPr lang="es-ES" sz="1200" b="0" dirty="0" smtClean="0">
                          <a:latin typeface="+mn-lt"/>
                        </a:rPr>
                        <a:t>final en cada etapa.</a:t>
                      </a:r>
                    </a:p>
                    <a:p>
                      <a:pPr marL="342900" indent="-342900" algn="l">
                        <a:lnSpc>
                          <a:spcPct val="90000"/>
                        </a:lnSpc>
                        <a:spcBef>
                          <a:spcPct val="20000"/>
                        </a:spcBef>
                        <a:buSzPct val="85000"/>
                        <a:buFont typeface="Wingdings" pitchFamily="2" charset="2"/>
                        <a:buChar char="§"/>
                      </a:pPr>
                      <a:r>
                        <a:rPr lang="es-ES" sz="1200" b="0" dirty="0" smtClean="0">
                          <a:latin typeface="+mn-lt"/>
                        </a:rPr>
                        <a:t>Aplicación de la</a:t>
                      </a:r>
                    </a:p>
                    <a:p>
                      <a:pPr marL="342900" indent="-342900" algn="l">
                        <a:lnSpc>
                          <a:spcPct val="90000"/>
                        </a:lnSpc>
                        <a:spcBef>
                          <a:spcPct val="20000"/>
                        </a:spcBef>
                        <a:buSzPct val="85000"/>
                        <a:buFont typeface="Wingdings" pitchFamily="2" charset="2"/>
                        <a:buNone/>
                      </a:pPr>
                      <a:r>
                        <a:rPr lang="es-ES" sz="1200" b="0" u="sng" baseline="0" dirty="0" smtClean="0">
                          <a:latin typeface="+mn-lt"/>
                        </a:rPr>
                        <a:t>     </a:t>
                      </a:r>
                      <a:r>
                        <a:rPr lang="es-ES" sz="1200" b="0" u="sng" dirty="0" smtClean="0">
                          <a:latin typeface="+mn-lt"/>
                        </a:rPr>
                        <a:t>Adecuación Curricular</a:t>
                      </a:r>
                      <a:r>
                        <a:rPr lang="es-ES" sz="1200" b="0" dirty="0" smtClean="0">
                          <a:latin typeface="+mn-lt"/>
                        </a:rPr>
                        <a:t>.</a:t>
                      </a:r>
                    </a:p>
                    <a:p>
                      <a:pPr marL="342900" indent="-342900" algn="l">
                        <a:lnSpc>
                          <a:spcPct val="90000"/>
                        </a:lnSpc>
                        <a:spcBef>
                          <a:spcPct val="20000"/>
                        </a:spcBef>
                        <a:buSzPct val="85000"/>
                        <a:buFont typeface="Wingdings" pitchFamily="2" charset="2"/>
                        <a:buChar char="§"/>
                      </a:pPr>
                      <a:r>
                        <a:rPr lang="es-ES" sz="1200" b="0" u="sng" dirty="0" smtClean="0">
                          <a:latin typeface="+mn-lt"/>
                        </a:rPr>
                        <a:t>Trámite</a:t>
                      </a:r>
                      <a:r>
                        <a:rPr lang="es-ES" sz="1200" b="0" dirty="0" smtClean="0">
                          <a:latin typeface="+mn-lt"/>
                        </a:rPr>
                        <a:t> ante la  </a:t>
                      </a:r>
                      <a:r>
                        <a:rPr lang="es-ES" sz="1200" b="0" u="sng" dirty="0" smtClean="0">
                          <a:latin typeface="+mn-lt"/>
                        </a:rPr>
                        <a:t>DRSE</a:t>
                      </a:r>
                    </a:p>
                    <a:p>
                      <a:pPr marL="342900" indent="-342900" algn="l">
                        <a:lnSpc>
                          <a:spcPct val="90000"/>
                        </a:lnSpc>
                        <a:spcBef>
                          <a:spcPct val="20000"/>
                        </a:spcBef>
                        <a:buSzPct val="85000"/>
                        <a:buFont typeface="Wingdings" pitchFamily="2" charset="2"/>
                        <a:buNone/>
                      </a:pPr>
                      <a:r>
                        <a:rPr lang="es-ES" sz="1200" b="0" u="sng" baseline="0" dirty="0" smtClean="0">
                          <a:latin typeface="+mn-lt"/>
                        </a:rPr>
                        <a:t>      </a:t>
                      </a:r>
                      <a:r>
                        <a:rPr lang="es-ES" sz="1200" b="0" dirty="0" smtClean="0">
                          <a:latin typeface="+mn-lt"/>
                        </a:rPr>
                        <a:t>para emisión de boletas</a:t>
                      </a:r>
                    </a:p>
                    <a:p>
                      <a:pPr marL="342900" indent="-342900" algn="l">
                        <a:lnSpc>
                          <a:spcPct val="90000"/>
                        </a:lnSpc>
                        <a:spcBef>
                          <a:spcPct val="20000"/>
                        </a:spcBef>
                        <a:buSzPct val="85000"/>
                        <a:buFont typeface="Wingdings" pitchFamily="2" charset="2"/>
                        <a:buNone/>
                      </a:pPr>
                      <a:r>
                        <a:rPr lang="es-ES" sz="1200" b="0" baseline="0" dirty="0" smtClean="0">
                          <a:latin typeface="+mn-lt"/>
                        </a:rPr>
                        <a:t>      </a:t>
                      </a:r>
                      <a:r>
                        <a:rPr lang="es-ES" sz="1200" b="0" dirty="0" smtClean="0">
                          <a:latin typeface="+mn-lt"/>
                        </a:rPr>
                        <a:t>en </a:t>
                      </a:r>
                      <a:r>
                        <a:rPr lang="es-ES" sz="1200" b="0" u="sng" dirty="0" smtClean="0">
                          <a:latin typeface="+mn-lt"/>
                        </a:rPr>
                        <a:t>Enero</a:t>
                      </a:r>
                      <a:r>
                        <a:rPr lang="es-ES" sz="1200" b="0" dirty="0" smtClean="0">
                          <a:latin typeface="+mn-lt"/>
                        </a:rPr>
                        <a:t> y </a:t>
                      </a:r>
                      <a:r>
                        <a:rPr lang="es-ES" sz="1200" b="0" u="sng" dirty="0" smtClean="0">
                          <a:latin typeface="+mn-lt"/>
                        </a:rPr>
                        <a:t>Julio</a:t>
                      </a:r>
                      <a:r>
                        <a:rPr lang="es-ES" sz="1200" b="0" dirty="0" smtClean="0">
                          <a:latin typeface="+mn-lt"/>
                        </a:rPr>
                        <a:t>.</a:t>
                      </a:r>
                    </a:p>
                    <a:p>
                      <a:pPr marL="342900" indent="-342900" algn="l">
                        <a:lnSpc>
                          <a:spcPct val="90000"/>
                        </a:lnSpc>
                        <a:spcBef>
                          <a:spcPct val="20000"/>
                        </a:spcBef>
                        <a:buSzPct val="85000"/>
                        <a:buFont typeface="Wingdings" pitchFamily="2" charset="2"/>
                        <a:buChar char="§"/>
                      </a:pPr>
                      <a:r>
                        <a:rPr lang="es-ES" sz="1200" b="0" dirty="0" smtClean="0">
                          <a:latin typeface="+mn-lt"/>
                        </a:rPr>
                        <a:t>Seguimiento, asesoría,</a:t>
                      </a:r>
                    </a:p>
                    <a:p>
                      <a:pPr marL="342900" indent="-342900" algn="l">
                        <a:lnSpc>
                          <a:spcPct val="90000"/>
                        </a:lnSpc>
                        <a:spcBef>
                          <a:spcPct val="20000"/>
                        </a:spcBef>
                        <a:buSzPct val="85000"/>
                        <a:buFont typeface="Wingdings" pitchFamily="2" charset="2"/>
                        <a:buNone/>
                      </a:pPr>
                      <a:r>
                        <a:rPr lang="es-ES" sz="1200" b="0" baseline="0" dirty="0" smtClean="0">
                          <a:latin typeface="+mn-lt"/>
                        </a:rPr>
                        <a:t>       </a:t>
                      </a:r>
                      <a:r>
                        <a:rPr lang="es-ES" sz="1200" b="0" dirty="0" smtClean="0">
                          <a:latin typeface="+mn-lt"/>
                        </a:rPr>
                        <a:t>evaluación a maestros</a:t>
                      </a:r>
                    </a:p>
                    <a:p>
                      <a:pPr marL="342900" indent="-342900" algn="l">
                        <a:lnSpc>
                          <a:spcPct val="90000"/>
                        </a:lnSpc>
                        <a:spcBef>
                          <a:spcPct val="20000"/>
                        </a:spcBef>
                        <a:buSzPct val="85000"/>
                        <a:buFont typeface="Wingdings" pitchFamily="2" charset="2"/>
                        <a:buNone/>
                      </a:pPr>
                      <a:r>
                        <a:rPr lang="es-ES" sz="1200" b="0" baseline="0" dirty="0" smtClean="0">
                          <a:latin typeface="+mn-lt"/>
                        </a:rPr>
                        <a:t>       </a:t>
                      </a:r>
                      <a:r>
                        <a:rPr lang="es-ES" sz="1200" b="0" dirty="0" smtClean="0">
                          <a:latin typeface="+mn-lt"/>
                        </a:rPr>
                        <a:t>y alumnos.</a:t>
                      </a:r>
                    </a:p>
                    <a:p>
                      <a:pPr marL="342900" indent="-342900" algn="l">
                        <a:lnSpc>
                          <a:spcPct val="90000"/>
                        </a:lnSpc>
                        <a:spcBef>
                          <a:spcPct val="20000"/>
                        </a:spcBef>
                        <a:buSzPct val="85000"/>
                        <a:buFont typeface="Wingdings" pitchFamily="2" charset="2"/>
                        <a:buChar char="§"/>
                      </a:pPr>
                      <a:r>
                        <a:rPr lang="es-ES" sz="1200" b="0" dirty="0" smtClean="0">
                          <a:latin typeface="Cambria" pitchFamily="18" charset="0"/>
                        </a:rPr>
                        <a:t>Nivelar a niños en</a:t>
                      </a:r>
                    </a:p>
                    <a:p>
                      <a:pPr marL="342900" indent="-342900" algn="l">
                        <a:lnSpc>
                          <a:spcPct val="90000"/>
                        </a:lnSpc>
                        <a:spcBef>
                          <a:spcPct val="20000"/>
                        </a:spcBef>
                        <a:buSzPct val="85000"/>
                        <a:buFont typeface="Wingdings" pitchFamily="2" charset="2"/>
                        <a:buNone/>
                      </a:pPr>
                      <a:r>
                        <a:rPr lang="es-ES" sz="1200" b="0" baseline="0" dirty="0" smtClean="0">
                          <a:latin typeface="Cambria" pitchFamily="18" charset="0"/>
                        </a:rPr>
                        <a:t>        </a:t>
                      </a:r>
                      <a:r>
                        <a:rPr lang="es-ES" sz="1200" b="0" dirty="0" smtClean="0">
                          <a:latin typeface="Cambria" pitchFamily="18" charset="0"/>
                        </a:rPr>
                        <a:t>situación de </a:t>
                      </a:r>
                      <a:r>
                        <a:rPr lang="es-ES" sz="1200" b="0" dirty="0" err="1" smtClean="0">
                          <a:latin typeface="Cambria" pitchFamily="18" charset="0"/>
                        </a:rPr>
                        <a:t>extraedad</a:t>
                      </a:r>
                      <a:r>
                        <a:rPr lang="es-ES" sz="1200" b="0" dirty="0" smtClean="0">
                          <a:latin typeface="Cambria" pitchFamily="18" charset="0"/>
                        </a:rPr>
                        <a:t>.</a:t>
                      </a:r>
                    </a:p>
                    <a:p>
                      <a:pPr marL="342900" indent="-342900" algn="l">
                        <a:lnSpc>
                          <a:spcPct val="90000"/>
                        </a:lnSpc>
                        <a:spcBef>
                          <a:spcPct val="20000"/>
                        </a:spcBef>
                        <a:buSzPct val="85000"/>
                        <a:buFont typeface="Wingdings" pitchFamily="2" charset="2"/>
                        <a:buChar char="§"/>
                      </a:pPr>
                      <a:r>
                        <a:rPr lang="es-ES" sz="1200" b="0" dirty="0" smtClean="0">
                          <a:latin typeface="Cambria" pitchFamily="18" charset="0"/>
                        </a:rPr>
                        <a:t>Prevenir la</a:t>
                      </a:r>
                    </a:p>
                    <a:p>
                      <a:pPr marL="342900" indent="-342900" algn="l">
                        <a:lnSpc>
                          <a:spcPct val="90000"/>
                        </a:lnSpc>
                        <a:spcBef>
                          <a:spcPct val="20000"/>
                        </a:spcBef>
                        <a:buSzPct val="85000"/>
                        <a:buFont typeface="Wingdings" pitchFamily="2" charset="2"/>
                        <a:buNone/>
                      </a:pPr>
                      <a:r>
                        <a:rPr lang="es-ES" sz="1200" b="0" baseline="0" dirty="0" smtClean="0">
                          <a:latin typeface="Cambria" pitchFamily="18" charset="0"/>
                        </a:rPr>
                        <a:t>        </a:t>
                      </a:r>
                      <a:r>
                        <a:rPr lang="es-ES" sz="1200" b="0" dirty="0" smtClean="0">
                          <a:latin typeface="Cambria" pitchFamily="18" charset="0"/>
                        </a:rPr>
                        <a:t>reprobación.</a:t>
                      </a:r>
                    </a:p>
                    <a:p>
                      <a:pPr marL="342900" indent="-342900" algn="l">
                        <a:lnSpc>
                          <a:spcPct val="90000"/>
                        </a:lnSpc>
                        <a:spcBef>
                          <a:spcPct val="20000"/>
                        </a:spcBef>
                        <a:buSzPct val="85000"/>
                        <a:buFont typeface="Wingdings" pitchFamily="2" charset="2"/>
                        <a:buChar char="§"/>
                      </a:pPr>
                      <a:r>
                        <a:rPr lang="es-ES" sz="1200" b="0" dirty="0" smtClean="0">
                          <a:latin typeface="Cambria" pitchFamily="18" charset="0"/>
                        </a:rPr>
                        <a:t>Brindar servicio</a:t>
                      </a:r>
                    </a:p>
                    <a:p>
                      <a:pPr marL="342900" indent="-342900" algn="l">
                        <a:lnSpc>
                          <a:spcPct val="90000"/>
                        </a:lnSpc>
                        <a:spcBef>
                          <a:spcPct val="20000"/>
                        </a:spcBef>
                        <a:buSzPct val="85000"/>
                        <a:buFont typeface="Wingdings" pitchFamily="2" charset="2"/>
                        <a:buNone/>
                      </a:pPr>
                      <a:r>
                        <a:rPr lang="es-ES" sz="1200" b="0" baseline="0" dirty="0" smtClean="0">
                          <a:latin typeface="Cambria" pitchFamily="18" charset="0"/>
                        </a:rPr>
                        <a:t>        </a:t>
                      </a:r>
                      <a:r>
                        <a:rPr lang="es-ES" sz="1200" b="0" dirty="0" smtClean="0">
                          <a:latin typeface="Cambria" pitchFamily="18" charset="0"/>
                        </a:rPr>
                        <a:t>educativo responsable</a:t>
                      </a:r>
                    </a:p>
                    <a:p>
                      <a:pPr marL="342900" indent="-342900" algn="l">
                        <a:lnSpc>
                          <a:spcPct val="90000"/>
                        </a:lnSpc>
                        <a:spcBef>
                          <a:spcPct val="20000"/>
                        </a:spcBef>
                        <a:buSzPct val="85000"/>
                        <a:buFont typeface="Wingdings" pitchFamily="2" charset="2"/>
                        <a:buNone/>
                      </a:pPr>
                      <a:r>
                        <a:rPr lang="es-ES" sz="1200" b="0" baseline="0" dirty="0" smtClean="0">
                          <a:latin typeface="Cambria" pitchFamily="18" charset="0"/>
                        </a:rPr>
                        <a:t>        </a:t>
                      </a:r>
                      <a:r>
                        <a:rPr lang="es-ES" sz="1200" b="0" dirty="0" smtClean="0">
                          <a:latin typeface="Cambria" pitchFamily="18" charset="0"/>
                        </a:rPr>
                        <a:t>y profesional.</a:t>
                      </a:r>
                    </a:p>
                    <a:p>
                      <a:pPr marL="342900" indent="-342900" algn="l">
                        <a:lnSpc>
                          <a:spcPct val="90000"/>
                        </a:lnSpc>
                        <a:spcBef>
                          <a:spcPct val="20000"/>
                        </a:spcBef>
                        <a:buSzPct val="85000"/>
                        <a:buFont typeface="Wingdings" pitchFamily="2" charset="2"/>
                        <a:buChar char="§"/>
                      </a:pPr>
                      <a:r>
                        <a:rPr lang="es-ES" sz="1200" b="0" dirty="0" smtClean="0">
                          <a:latin typeface="Cambria" pitchFamily="18" charset="0"/>
                        </a:rPr>
                        <a:t>Elevar la eficiencia</a:t>
                      </a:r>
                    </a:p>
                    <a:p>
                      <a:pPr marL="342900" indent="-342900" algn="l">
                        <a:lnSpc>
                          <a:spcPct val="90000"/>
                        </a:lnSpc>
                        <a:spcBef>
                          <a:spcPct val="20000"/>
                        </a:spcBef>
                        <a:buSzPct val="85000"/>
                        <a:buFont typeface="Wingdings" pitchFamily="2" charset="2"/>
                        <a:buNone/>
                      </a:pPr>
                      <a:r>
                        <a:rPr lang="es-ES" sz="1200" b="0" baseline="0" dirty="0" smtClean="0">
                          <a:latin typeface="Cambria" pitchFamily="18" charset="0"/>
                        </a:rPr>
                        <a:t>        </a:t>
                      </a:r>
                      <a:r>
                        <a:rPr lang="es-ES" sz="1200" b="0" dirty="0" smtClean="0">
                          <a:latin typeface="Cambria" pitchFamily="18" charset="0"/>
                        </a:rPr>
                        <a:t>terminal.</a:t>
                      </a:r>
                    </a:p>
                    <a:p>
                      <a:pPr marL="342900" indent="-342900">
                        <a:lnSpc>
                          <a:spcPct val="90000"/>
                        </a:lnSpc>
                        <a:spcBef>
                          <a:spcPct val="20000"/>
                        </a:spcBef>
                        <a:buSzPct val="85000"/>
                        <a:buFontTx/>
                        <a:buNone/>
                      </a:pPr>
                      <a:endParaRPr lang="es-ES" sz="1200" b="0" dirty="0" smtClean="0">
                        <a:latin typeface="Cambria" pitchFamily="18" charset="0"/>
                      </a:endParaRPr>
                    </a:p>
                    <a:p>
                      <a:pPr>
                        <a:buFont typeface="Wingdings" pitchFamily="2" charset="2"/>
                        <a:buChar char="§"/>
                      </a:pPr>
                      <a:endParaRPr lang="es-ES" sz="1200" b="0" baseline="0" dirty="0" smtClean="0">
                        <a:latin typeface="Cambria" pitchFamily="18" charset="0"/>
                      </a:endParaRPr>
                    </a:p>
                  </a:txBody>
                  <a:tcPr/>
                </a:tc>
              </a:tr>
            </a:tbl>
          </a:graphicData>
        </a:graphic>
      </p:graphicFrame>
    </p:spTree>
  </p:cSld>
  <p:clrMapOvr>
    <a:masterClrMapping/>
  </p:clrMapOvr>
  <p:transition spd="slow">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0"/>
            <a:ext cx="8229600" cy="1071546"/>
          </a:xfrm>
        </p:spPr>
        <p:txBody>
          <a:bodyPr>
            <a:normAutofit/>
            <a:scene3d>
              <a:camera prst="orthographicFront"/>
              <a:lightRig rig="soft" dir="t">
                <a:rot lat="0" lon="0" rev="16800000"/>
              </a:lightRig>
            </a:scene3d>
            <a:sp3d extrusionH="57150" prstMaterial="softEdge">
              <a:bevelT w="38100" h="38100" prst="angle"/>
            </a:sp3d>
          </a:bodyPr>
          <a:lstStyle/>
          <a:p>
            <a:pPr algn="ctr"/>
            <a:r>
              <a:rPr lang="es-ES" b="0" dirty="0" smtClean="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rPr>
              <a:t>ESCUELA SIEMPRE ABIERTA</a:t>
            </a:r>
            <a:endParaRPr lang="es-ES" b="0" dirty="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endParaRPr>
          </a:p>
        </p:txBody>
      </p:sp>
      <p:graphicFrame>
        <p:nvGraphicFramePr>
          <p:cNvPr id="4" name="3 Marcador de contenido"/>
          <p:cNvGraphicFramePr>
            <a:graphicFrameLocks noGrp="1"/>
          </p:cNvGraphicFramePr>
          <p:nvPr>
            <p:ph idx="1"/>
          </p:nvPr>
        </p:nvGraphicFramePr>
        <p:xfrm>
          <a:off x="0" y="1000108"/>
          <a:ext cx="9072594" cy="5857892"/>
        </p:xfrm>
        <a:graphic>
          <a:graphicData uri="http://schemas.openxmlformats.org/drawingml/2006/table">
            <a:tbl>
              <a:tblPr firstRow="1" bandRow="1">
                <a:tableStyleId>{00A15C55-8517-42AA-B614-E9B94910E393}</a:tableStyleId>
              </a:tblPr>
              <a:tblGrid>
                <a:gridCol w="2714612"/>
                <a:gridCol w="4378397"/>
                <a:gridCol w="1979585"/>
              </a:tblGrid>
              <a:tr h="712380">
                <a:tc>
                  <a:txBody>
                    <a:bodyPr/>
                    <a:lstStyle/>
                    <a:p>
                      <a:r>
                        <a:rPr lang="es-ES" sz="1200" dirty="0" smtClean="0"/>
                        <a:t>ACCIONES</a:t>
                      </a:r>
                      <a:endParaRPr lang="es-ES" sz="1200" dirty="0"/>
                    </a:p>
                  </a:txBody>
                  <a:tcPr/>
                </a:tc>
                <a:tc>
                  <a:txBody>
                    <a:bodyPr/>
                    <a:lstStyle/>
                    <a:p>
                      <a:r>
                        <a:rPr lang="es-ES" sz="1200" dirty="0" smtClean="0"/>
                        <a:t>PROPÓSITOS:</a:t>
                      </a:r>
                      <a:endParaRPr lang="es-ES" sz="1200" dirty="0"/>
                    </a:p>
                  </a:txBody>
                  <a:tcPr/>
                </a:tc>
                <a:tc>
                  <a:txBody>
                    <a:bodyPr/>
                    <a:lstStyle/>
                    <a:p>
                      <a:r>
                        <a:rPr lang="es-ES" sz="1200" dirty="0" smtClean="0"/>
                        <a:t>ÁREA</a:t>
                      </a:r>
                      <a:r>
                        <a:rPr lang="es-ES" sz="1200" baseline="0" dirty="0" smtClean="0"/>
                        <a:t> DE MEJORA EN EL CENTRO EDUCATIVO</a:t>
                      </a:r>
                      <a:endParaRPr lang="es-ES" sz="1200" dirty="0"/>
                    </a:p>
                  </a:txBody>
                  <a:tcPr/>
                </a:tc>
              </a:tr>
              <a:tr h="5145512">
                <a:tc>
                  <a:txBody>
                    <a:bodyPr/>
                    <a:lstStyle/>
                    <a:p>
                      <a:endParaRPr lang="es-ES" sz="1200" dirty="0" smtClean="0"/>
                    </a:p>
                    <a:p>
                      <a:pPr>
                        <a:buFont typeface="Wingdings" pitchFamily="2" charset="2"/>
                        <a:buChar char="Ø"/>
                      </a:pPr>
                      <a:r>
                        <a:rPr lang="es-ES" sz="1200" baseline="0" dirty="0" smtClean="0"/>
                        <a:t>Abrir las escuelas públicas fuera del</a:t>
                      </a:r>
                    </a:p>
                    <a:p>
                      <a:pPr>
                        <a:buFont typeface="Wingdings" pitchFamily="2" charset="2"/>
                        <a:buNone/>
                      </a:pPr>
                      <a:r>
                        <a:rPr lang="es-ES" sz="1200" baseline="0" dirty="0" smtClean="0"/>
                        <a:t>    horario de clase a todos los </a:t>
                      </a:r>
                    </a:p>
                    <a:p>
                      <a:pPr>
                        <a:buFont typeface="Wingdings" pitchFamily="2" charset="2"/>
                        <a:buNone/>
                      </a:pPr>
                      <a:r>
                        <a:rPr lang="es-ES" sz="1200" baseline="0" dirty="0" smtClean="0"/>
                        <a:t>    miembros de la comunidad para la</a:t>
                      </a:r>
                    </a:p>
                    <a:p>
                      <a:pPr>
                        <a:buFont typeface="Wingdings" pitchFamily="2" charset="2"/>
                        <a:buNone/>
                      </a:pPr>
                      <a:r>
                        <a:rPr lang="es-ES" sz="1200" baseline="0" dirty="0" smtClean="0"/>
                        <a:t>    atención de sus necesidades e</a:t>
                      </a:r>
                    </a:p>
                    <a:p>
                      <a:pPr>
                        <a:buFont typeface="Wingdings" pitchFamily="2" charset="2"/>
                        <a:buNone/>
                      </a:pPr>
                      <a:r>
                        <a:rPr lang="es-ES" sz="1200" baseline="0" dirty="0" smtClean="0"/>
                        <a:t>    intereses.</a:t>
                      </a: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txBody>
                  <a:tcPr/>
                </a:tc>
                <a:tc>
                  <a:txBody>
                    <a:bodyPr/>
                    <a:lstStyle/>
                    <a:p>
                      <a:pPr marL="342900" indent="-342900">
                        <a:spcBef>
                          <a:spcPct val="20000"/>
                        </a:spcBef>
                        <a:buSzPct val="85000"/>
                        <a:buFont typeface="Wingdings" pitchFamily="2" charset="2"/>
                        <a:buNone/>
                      </a:pPr>
                      <a:endParaRPr lang="es-ES" sz="1200" baseline="0" dirty="0" smtClean="0"/>
                    </a:p>
                    <a:p>
                      <a:pPr marL="342900" indent="-342900">
                        <a:spcBef>
                          <a:spcPct val="20000"/>
                        </a:spcBef>
                        <a:buSzPct val="85000"/>
                        <a:buFont typeface="Wingdings" pitchFamily="2" charset="2"/>
                        <a:buChar char="§"/>
                      </a:pPr>
                      <a:r>
                        <a:rPr lang="es-MX" sz="1200" dirty="0" smtClean="0"/>
                        <a:t>Atender a niños, jóvenes, adultos y adultos mayores en periodos vacacionales o fuera del horario de clases, en actividades educativas, artísticas, culturales, deportivas y de salud.</a:t>
                      </a:r>
                    </a:p>
                    <a:p>
                      <a:pPr marL="342900" indent="-342900">
                        <a:spcBef>
                          <a:spcPct val="20000"/>
                        </a:spcBef>
                        <a:buSzPct val="85000"/>
                        <a:buFont typeface="Wingdings" pitchFamily="2" charset="2"/>
                        <a:buChar char="§"/>
                      </a:pPr>
                      <a:endParaRPr lang="es-ES" sz="1200" baseline="0" dirty="0" smtClean="0"/>
                    </a:p>
                    <a:p>
                      <a:pPr marL="342900" indent="-342900">
                        <a:spcBef>
                          <a:spcPct val="20000"/>
                        </a:spcBef>
                        <a:buSzPct val="85000"/>
                        <a:buFont typeface="Wingdings" pitchFamily="2" charset="2"/>
                        <a:buNone/>
                      </a:pPr>
                      <a:endParaRPr lang="es-ES" sz="1200" baseline="0" dirty="0" smtClean="0"/>
                    </a:p>
                    <a:p>
                      <a:pPr marL="342900" indent="-342900">
                        <a:spcBef>
                          <a:spcPct val="20000"/>
                        </a:spcBef>
                        <a:buSzPct val="85000"/>
                        <a:buFont typeface="Wingdings" pitchFamily="2" charset="2"/>
                        <a:buNone/>
                      </a:pPr>
                      <a:endParaRPr lang="es-ES" sz="1200" dirty="0"/>
                    </a:p>
                  </a:txBody>
                  <a:tcPr/>
                </a:tc>
                <a:tc>
                  <a:txBody>
                    <a:bodyPr/>
                    <a:lstStyle/>
                    <a:p>
                      <a:endParaRPr lang="es-ES" sz="1200" baseline="0" dirty="0" smtClean="0"/>
                    </a:p>
                    <a:p>
                      <a:pPr>
                        <a:buFont typeface="Wingdings" pitchFamily="2" charset="2"/>
                        <a:buChar char="§"/>
                      </a:pPr>
                      <a:r>
                        <a:rPr lang="es-ES" sz="1200" baseline="0" dirty="0" smtClean="0"/>
                        <a:t>Abrir las escuelas públicas</a:t>
                      </a:r>
                    </a:p>
                    <a:p>
                      <a:pPr>
                        <a:buFont typeface="Wingdings" pitchFamily="2" charset="2"/>
                        <a:buNone/>
                      </a:pPr>
                      <a:r>
                        <a:rPr lang="es-ES" sz="1200" baseline="0" dirty="0" smtClean="0"/>
                        <a:t>   fuera del horario de clase</a:t>
                      </a:r>
                    </a:p>
                    <a:p>
                      <a:pPr>
                        <a:buFont typeface="Wingdings" pitchFamily="2" charset="2"/>
                        <a:buNone/>
                      </a:pPr>
                      <a:r>
                        <a:rPr lang="es-ES" sz="1200" baseline="0" dirty="0" smtClean="0"/>
                        <a:t>   a todos los miembros de </a:t>
                      </a:r>
                    </a:p>
                    <a:p>
                      <a:pPr>
                        <a:buFont typeface="Wingdings" pitchFamily="2" charset="2"/>
                        <a:buNone/>
                      </a:pPr>
                      <a:r>
                        <a:rPr lang="es-ES" sz="1200" baseline="0" dirty="0" smtClean="0"/>
                        <a:t>   la comunidad para la </a:t>
                      </a:r>
                    </a:p>
                    <a:p>
                      <a:pPr>
                        <a:buFont typeface="Wingdings" pitchFamily="2" charset="2"/>
                        <a:buNone/>
                      </a:pPr>
                      <a:r>
                        <a:rPr lang="es-ES" sz="1200" baseline="0" dirty="0" smtClean="0"/>
                        <a:t>   atención de sus</a:t>
                      </a:r>
                    </a:p>
                    <a:p>
                      <a:pPr>
                        <a:buFont typeface="Wingdings" pitchFamily="2" charset="2"/>
                        <a:buNone/>
                      </a:pPr>
                      <a:r>
                        <a:rPr lang="es-ES" sz="1200" baseline="0" dirty="0" smtClean="0"/>
                        <a:t>   necesidades e intereses.</a:t>
                      </a:r>
                    </a:p>
                    <a:p>
                      <a:pPr>
                        <a:buFont typeface="Wingdings" pitchFamily="2" charset="2"/>
                        <a:buChar char="§"/>
                      </a:pPr>
                      <a:r>
                        <a:rPr lang="es-ES" sz="1200" baseline="0" dirty="0" smtClean="0"/>
                        <a:t>Vinculación de actividades </a:t>
                      </a:r>
                    </a:p>
                    <a:p>
                      <a:pPr>
                        <a:buFont typeface="Wingdings" pitchFamily="2" charset="2"/>
                        <a:buNone/>
                      </a:pPr>
                      <a:r>
                        <a:rPr lang="es-ES" sz="1200" baseline="0" dirty="0" smtClean="0"/>
                        <a:t>   con la comunidad.</a:t>
                      </a:r>
                    </a:p>
                    <a:p>
                      <a:pPr>
                        <a:buFont typeface="Wingdings" pitchFamily="2" charset="2"/>
                        <a:buChar char="§"/>
                      </a:pPr>
                      <a:r>
                        <a:rPr lang="es-ES" sz="1200" baseline="0" dirty="0" smtClean="0"/>
                        <a:t>Promueve la participación</a:t>
                      </a:r>
                    </a:p>
                    <a:p>
                      <a:pPr>
                        <a:buFont typeface="Wingdings" pitchFamily="2" charset="2"/>
                        <a:buNone/>
                      </a:pPr>
                      <a:r>
                        <a:rPr lang="es-ES" sz="1200" baseline="0" dirty="0" smtClean="0"/>
                        <a:t>  de los padres de familia </a:t>
                      </a:r>
                    </a:p>
                    <a:p>
                      <a:pPr>
                        <a:buFont typeface="Wingdings" pitchFamily="2" charset="2"/>
                        <a:buNone/>
                      </a:pPr>
                      <a:r>
                        <a:rPr lang="es-ES" sz="1200" baseline="0" dirty="0" smtClean="0"/>
                        <a:t>  en las mejoras de la</a:t>
                      </a:r>
                    </a:p>
                    <a:p>
                      <a:pPr>
                        <a:buFont typeface="Wingdings" pitchFamily="2" charset="2"/>
                        <a:buNone/>
                      </a:pPr>
                      <a:r>
                        <a:rPr lang="es-ES" sz="1200" baseline="0" dirty="0" smtClean="0"/>
                        <a:t>  infraestructura y mobiliario del plantel.</a:t>
                      </a:r>
                    </a:p>
                    <a:p>
                      <a:pPr>
                        <a:buFont typeface="Wingdings" pitchFamily="2" charset="2"/>
                        <a:buChar char="§"/>
                      </a:pPr>
                      <a:r>
                        <a:rPr lang="es-ES" sz="1200" baseline="0" dirty="0" smtClean="0"/>
                        <a:t>Aprovechar los espacios</a:t>
                      </a:r>
                    </a:p>
                    <a:p>
                      <a:pPr>
                        <a:buFont typeface="Wingdings" pitchFamily="2" charset="2"/>
                        <a:buNone/>
                      </a:pPr>
                      <a:r>
                        <a:rPr lang="es-ES" sz="1200" baseline="0" dirty="0" smtClean="0"/>
                        <a:t>  y el tiempo libre con</a:t>
                      </a:r>
                    </a:p>
                    <a:p>
                      <a:pPr>
                        <a:buFont typeface="Wingdings" pitchFamily="2" charset="2"/>
                        <a:buNone/>
                      </a:pPr>
                      <a:r>
                        <a:rPr lang="es-ES" sz="1200" baseline="0" dirty="0" smtClean="0"/>
                        <a:t>  actividades recreativas</a:t>
                      </a:r>
                    </a:p>
                    <a:p>
                      <a:pPr>
                        <a:buFont typeface="Wingdings" pitchFamily="2" charset="2"/>
                        <a:buNone/>
                      </a:pPr>
                      <a:r>
                        <a:rPr lang="es-ES" sz="1200" baseline="0" dirty="0" smtClean="0"/>
                        <a:t>  y de fortalecimiento a la</a:t>
                      </a:r>
                    </a:p>
                    <a:p>
                      <a:pPr>
                        <a:buFont typeface="Wingdings" pitchFamily="2" charset="2"/>
                        <a:buNone/>
                      </a:pPr>
                      <a:r>
                        <a:rPr lang="es-ES" sz="1200" baseline="0" dirty="0" smtClean="0"/>
                        <a:t>  </a:t>
                      </a:r>
                      <a:r>
                        <a:rPr lang="es-ES" sz="1200" baseline="0" dirty="0" err="1" smtClean="0"/>
                        <a:t>curricula</a:t>
                      </a:r>
                      <a:r>
                        <a:rPr lang="es-ES" sz="1200" baseline="0" dirty="0" smtClean="0"/>
                        <a:t> de los</a:t>
                      </a:r>
                    </a:p>
                    <a:p>
                      <a:pPr>
                        <a:buFont typeface="Wingdings" pitchFamily="2" charset="2"/>
                        <a:buNone/>
                      </a:pPr>
                      <a:r>
                        <a:rPr lang="es-ES" sz="1200" baseline="0" dirty="0" smtClean="0"/>
                        <a:t>  programas.</a:t>
                      </a:r>
                    </a:p>
                    <a:p>
                      <a:pPr>
                        <a:buFont typeface="Wingdings" pitchFamily="2" charset="2"/>
                        <a:buChar char="§"/>
                      </a:pPr>
                      <a:r>
                        <a:rPr lang="es-ES" sz="1200" baseline="0" dirty="0" smtClean="0"/>
                        <a:t>Promueve la práctica del</a:t>
                      </a:r>
                    </a:p>
                    <a:p>
                      <a:pPr>
                        <a:buFont typeface="Wingdings" pitchFamily="2" charset="2"/>
                        <a:buNone/>
                      </a:pPr>
                      <a:r>
                        <a:rPr lang="es-ES" sz="1200" baseline="0" dirty="0" smtClean="0"/>
                        <a:t>   deporte y la recreación.</a:t>
                      </a:r>
                    </a:p>
                    <a:p>
                      <a:pPr>
                        <a:buFont typeface="Wingdings" pitchFamily="2" charset="2"/>
                        <a:buChar char="§"/>
                      </a:pPr>
                      <a:endParaRPr lang="es-ES" sz="1200" baseline="0" dirty="0" smtClean="0"/>
                    </a:p>
                  </a:txBody>
                  <a:tcPr/>
                </a:tc>
              </a:tr>
            </a:tbl>
          </a:graphicData>
        </a:graphic>
      </p:graphicFrame>
    </p:spTree>
  </p:cSld>
  <p:clrMapOvr>
    <a:masterClrMapping/>
  </p:clrMapOvr>
  <p:transition spd="slow">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0"/>
            <a:ext cx="8229600" cy="1071546"/>
          </a:xfrm>
        </p:spPr>
        <p:txBody>
          <a:bodyPr>
            <a:normAutofit/>
            <a:scene3d>
              <a:camera prst="orthographicFront"/>
              <a:lightRig rig="soft" dir="t">
                <a:rot lat="0" lon="0" rev="16800000"/>
              </a:lightRig>
            </a:scene3d>
            <a:sp3d extrusionH="57150" prstMaterial="softEdge">
              <a:bevelT w="38100" h="38100" prst="angle"/>
            </a:sp3d>
          </a:bodyPr>
          <a:lstStyle/>
          <a:p>
            <a:pPr algn="ctr"/>
            <a:r>
              <a:rPr lang="es-ES" sz="3600" b="0" dirty="0" smtClean="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rPr>
              <a:t>ESCUELA DE TIEMPO COMPLETO</a:t>
            </a:r>
            <a:endParaRPr lang="es-ES" sz="3600" b="0" dirty="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endParaRPr>
          </a:p>
        </p:txBody>
      </p:sp>
      <p:graphicFrame>
        <p:nvGraphicFramePr>
          <p:cNvPr id="4" name="3 Marcador de contenido"/>
          <p:cNvGraphicFramePr>
            <a:graphicFrameLocks noGrp="1"/>
          </p:cNvGraphicFramePr>
          <p:nvPr>
            <p:ph idx="1"/>
          </p:nvPr>
        </p:nvGraphicFramePr>
        <p:xfrm>
          <a:off x="0" y="1000108"/>
          <a:ext cx="9072594" cy="5924460"/>
        </p:xfrm>
        <a:graphic>
          <a:graphicData uri="http://schemas.openxmlformats.org/drawingml/2006/table">
            <a:tbl>
              <a:tblPr firstRow="1" bandRow="1">
                <a:tableStyleId>{00A15C55-8517-42AA-B614-E9B94910E393}</a:tableStyleId>
              </a:tblPr>
              <a:tblGrid>
                <a:gridCol w="2714612"/>
                <a:gridCol w="4378397"/>
                <a:gridCol w="1979585"/>
              </a:tblGrid>
              <a:tr h="712380">
                <a:tc>
                  <a:txBody>
                    <a:bodyPr/>
                    <a:lstStyle/>
                    <a:p>
                      <a:r>
                        <a:rPr lang="es-ES" sz="1200" dirty="0" smtClean="0"/>
                        <a:t>ACCIONES</a:t>
                      </a:r>
                      <a:endParaRPr lang="es-ES" sz="1200" dirty="0"/>
                    </a:p>
                  </a:txBody>
                  <a:tcPr/>
                </a:tc>
                <a:tc>
                  <a:txBody>
                    <a:bodyPr/>
                    <a:lstStyle/>
                    <a:p>
                      <a:r>
                        <a:rPr lang="es-ES" sz="1200" dirty="0" smtClean="0"/>
                        <a:t>PROPÓSITOS:</a:t>
                      </a:r>
                      <a:endParaRPr lang="es-ES" sz="1200" dirty="0"/>
                    </a:p>
                  </a:txBody>
                  <a:tcPr/>
                </a:tc>
                <a:tc>
                  <a:txBody>
                    <a:bodyPr/>
                    <a:lstStyle/>
                    <a:p>
                      <a:r>
                        <a:rPr lang="es-ES" sz="1200" dirty="0" smtClean="0"/>
                        <a:t>ÁREA</a:t>
                      </a:r>
                      <a:r>
                        <a:rPr lang="es-ES" sz="1200" baseline="0" dirty="0" smtClean="0"/>
                        <a:t> DE MEJORA EN EL CENTRO EDUCATIVO</a:t>
                      </a:r>
                      <a:endParaRPr lang="es-ES" sz="1200" dirty="0"/>
                    </a:p>
                  </a:txBody>
                  <a:tcPr/>
                </a:tc>
              </a:tr>
              <a:tr h="5145512">
                <a:tc>
                  <a:txBody>
                    <a:bodyPr/>
                    <a:lstStyle/>
                    <a:p>
                      <a:endParaRPr lang="es-ES" sz="1200" dirty="0" smtClean="0"/>
                    </a:p>
                    <a:p>
                      <a:pPr>
                        <a:buFont typeface="Wingdings" pitchFamily="2" charset="2"/>
                        <a:buChar char="Ø"/>
                      </a:pPr>
                      <a:r>
                        <a:rPr lang="es-MX" sz="1200" dirty="0" smtClean="0"/>
                        <a:t>Atención educativa para reforzar o</a:t>
                      </a:r>
                    </a:p>
                    <a:p>
                      <a:pPr>
                        <a:buFont typeface="Wingdings" pitchFamily="2" charset="2"/>
                        <a:buNone/>
                      </a:pPr>
                      <a:r>
                        <a:rPr lang="es-MX" sz="1200" baseline="0" dirty="0" smtClean="0"/>
                        <a:t>    </a:t>
                      </a:r>
                      <a:r>
                        <a:rPr lang="es-MX" sz="1200" dirty="0" smtClean="0"/>
                        <a:t>profundizar en los contenidos de las</a:t>
                      </a:r>
                    </a:p>
                    <a:p>
                      <a:pPr>
                        <a:buFont typeface="Wingdings" pitchFamily="2" charset="2"/>
                        <a:buNone/>
                      </a:pPr>
                      <a:r>
                        <a:rPr lang="es-MX" sz="1200" baseline="0" dirty="0" smtClean="0"/>
                        <a:t>   </a:t>
                      </a:r>
                      <a:r>
                        <a:rPr lang="es-MX" sz="1200" dirty="0" smtClean="0"/>
                        <a:t>diferentes asignaturas. </a:t>
                      </a:r>
                    </a:p>
                    <a:p>
                      <a:endParaRPr lang="es-MX" sz="1200" dirty="0" smtClean="0"/>
                    </a:p>
                    <a:p>
                      <a:pPr>
                        <a:buFont typeface="Wingdings" pitchFamily="2" charset="2"/>
                        <a:buChar char="Ø"/>
                      </a:pPr>
                      <a:r>
                        <a:rPr lang="es-MX" sz="1200" dirty="0" smtClean="0"/>
                        <a:t>Atención a las necesidades de</a:t>
                      </a:r>
                    </a:p>
                    <a:p>
                      <a:pPr>
                        <a:buFont typeface="Wingdings" pitchFamily="2" charset="2"/>
                        <a:buNone/>
                      </a:pPr>
                      <a:r>
                        <a:rPr lang="es-MX" sz="1200" baseline="0" dirty="0" smtClean="0"/>
                        <a:t>   </a:t>
                      </a:r>
                      <a:r>
                        <a:rPr lang="es-MX" sz="1200" dirty="0" smtClean="0"/>
                        <a:t>aprendizaje que presentan</a:t>
                      </a:r>
                    </a:p>
                    <a:p>
                      <a:pPr>
                        <a:buFont typeface="Wingdings" pitchFamily="2" charset="2"/>
                        <a:buNone/>
                      </a:pPr>
                      <a:r>
                        <a:rPr lang="es-MX" sz="1200" baseline="0" dirty="0" smtClean="0"/>
                        <a:t>   </a:t>
                      </a:r>
                      <a:r>
                        <a:rPr lang="es-MX" sz="1200" dirty="0" smtClean="0"/>
                        <a:t>dificultades o rezago. </a:t>
                      </a:r>
                    </a:p>
                    <a:p>
                      <a:pPr>
                        <a:buFont typeface="Wingdings" pitchFamily="2" charset="2"/>
                        <a:buNone/>
                      </a:pPr>
                      <a:endParaRPr lang="es-MX" sz="1200" dirty="0" smtClean="0"/>
                    </a:p>
                    <a:p>
                      <a:pPr>
                        <a:buFont typeface="Wingdings" pitchFamily="2" charset="2"/>
                        <a:buChar char="Ø"/>
                      </a:pPr>
                      <a:r>
                        <a:rPr lang="es-MX" sz="1200" dirty="0" smtClean="0"/>
                        <a:t>Apoyo al desarrollo integral y</a:t>
                      </a:r>
                    </a:p>
                    <a:p>
                      <a:pPr>
                        <a:buFont typeface="Wingdings" pitchFamily="2" charset="2"/>
                        <a:buNone/>
                      </a:pPr>
                      <a:r>
                        <a:rPr lang="es-MX" sz="1200" baseline="0" dirty="0" smtClean="0"/>
                        <a:t>   </a:t>
                      </a:r>
                      <a:r>
                        <a:rPr lang="es-MX" sz="1200" dirty="0" smtClean="0"/>
                        <a:t>armónico de los estudiantes, a través</a:t>
                      </a:r>
                    </a:p>
                    <a:p>
                      <a:pPr>
                        <a:buFont typeface="Wingdings" pitchFamily="2" charset="2"/>
                        <a:buNone/>
                      </a:pPr>
                      <a:r>
                        <a:rPr lang="es-MX" sz="1200" baseline="0" dirty="0" smtClean="0"/>
                        <a:t>   </a:t>
                      </a:r>
                      <a:r>
                        <a:rPr lang="es-MX" sz="1200" dirty="0" smtClean="0"/>
                        <a:t>de las actividades que favorecen su</a:t>
                      </a:r>
                    </a:p>
                    <a:p>
                      <a:pPr>
                        <a:buFont typeface="Wingdings" pitchFamily="2" charset="2"/>
                        <a:buNone/>
                      </a:pPr>
                      <a:r>
                        <a:rPr lang="es-MX" sz="1200" baseline="0" dirty="0" smtClean="0"/>
                        <a:t>   </a:t>
                      </a:r>
                      <a:r>
                        <a:rPr lang="es-MX" sz="1200" dirty="0" smtClean="0"/>
                        <a:t>desarrollo social y afectivo. </a:t>
                      </a:r>
                    </a:p>
                    <a:p>
                      <a:endParaRPr lang="es-MX" sz="1200" dirty="0" smtClean="0"/>
                    </a:p>
                    <a:p>
                      <a:pPr>
                        <a:buFont typeface="Wingdings" pitchFamily="2" charset="2"/>
                        <a:buChar char="Ø"/>
                      </a:pPr>
                      <a:r>
                        <a:rPr lang="es-MX" sz="1200" dirty="0" smtClean="0"/>
                        <a:t>Actividades formativas como la</a:t>
                      </a:r>
                    </a:p>
                    <a:p>
                      <a:pPr>
                        <a:buFont typeface="Wingdings" pitchFamily="2" charset="2"/>
                        <a:buNone/>
                      </a:pPr>
                      <a:r>
                        <a:rPr lang="es-MX" sz="1200" baseline="0" dirty="0" smtClean="0"/>
                        <a:t>    </a:t>
                      </a:r>
                      <a:r>
                        <a:rPr lang="es-MX" sz="1200" dirty="0" smtClean="0"/>
                        <a:t>educación artística, Tecnologías de</a:t>
                      </a:r>
                    </a:p>
                    <a:p>
                      <a:pPr>
                        <a:buFont typeface="Wingdings" pitchFamily="2" charset="2"/>
                        <a:buNone/>
                      </a:pPr>
                      <a:r>
                        <a:rPr lang="es-MX" sz="1200" baseline="0" dirty="0" smtClean="0"/>
                        <a:t>    </a:t>
                      </a:r>
                      <a:r>
                        <a:rPr lang="es-MX" sz="1200" dirty="0" smtClean="0"/>
                        <a:t>la Información y la Comunicación e</a:t>
                      </a:r>
                    </a:p>
                    <a:p>
                      <a:pPr>
                        <a:buFont typeface="Wingdings" pitchFamily="2" charset="2"/>
                        <a:buNone/>
                      </a:pPr>
                      <a:r>
                        <a:rPr lang="es-MX" sz="1200" baseline="0" dirty="0" smtClean="0"/>
                        <a:t>    </a:t>
                      </a:r>
                      <a:r>
                        <a:rPr lang="es-MX" sz="1200" dirty="0" smtClean="0"/>
                        <a:t>Inglés como segunda lengua o</a:t>
                      </a:r>
                    </a:p>
                    <a:p>
                      <a:pPr>
                        <a:buFont typeface="Wingdings" pitchFamily="2" charset="2"/>
                        <a:buNone/>
                      </a:pPr>
                      <a:r>
                        <a:rPr lang="es-MX" sz="1200" baseline="0" dirty="0" smtClean="0"/>
                        <a:t>    </a:t>
                      </a:r>
                      <a:r>
                        <a:rPr lang="es-MX" sz="1200" dirty="0" smtClean="0"/>
                        <a:t>lengua extranjera. </a:t>
                      </a:r>
                    </a:p>
                    <a:p>
                      <a:r>
                        <a:rPr lang="es-MX" sz="1200" dirty="0" smtClean="0"/>
                        <a:t/>
                      </a:r>
                      <a:br>
                        <a:rPr lang="es-MX" sz="1200" dirty="0" smtClean="0"/>
                      </a:b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txBody>
                  <a:tcPr/>
                </a:tc>
                <a:tc>
                  <a:txBody>
                    <a:bodyPr/>
                    <a:lstStyle/>
                    <a:p>
                      <a:pPr marL="342900" indent="-342900">
                        <a:spcBef>
                          <a:spcPct val="20000"/>
                        </a:spcBef>
                        <a:buSzPct val="85000"/>
                        <a:buFont typeface="Wingdings" pitchFamily="2" charset="2"/>
                        <a:buNone/>
                      </a:pPr>
                      <a:endParaRPr lang="es-ES" sz="1200" baseline="0" dirty="0" smtClean="0"/>
                    </a:p>
                    <a:p>
                      <a:pPr>
                        <a:buFont typeface="Wingdings" pitchFamily="2" charset="2"/>
                        <a:buChar char="§"/>
                      </a:pPr>
                      <a:r>
                        <a:rPr lang="es-MX" sz="1200" dirty="0" smtClean="0"/>
                        <a:t> Ofrece a los</a:t>
                      </a:r>
                      <a:r>
                        <a:rPr lang="es-MX" sz="1200" baseline="0" dirty="0" smtClean="0"/>
                        <a:t> niños</a:t>
                      </a:r>
                      <a:r>
                        <a:rPr lang="es-MX" sz="1200" dirty="0" smtClean="0"/>
                        <a:t> opciones didácticas para adquirir,</a:t>
                      </a:r>
                    </a:p>
                    <a:p>
                      <a:pPr>
                        <a:buFont typeface="Wingdings" pitchFamily="2" charset="2"/>
                        <a:buNone/>
                      </a:pPr>
                      <a:r>
                        <a:rPr lang="es-MX" sz="1200" baseline="0" dirty="0" smtClean="0"/>
                        <a:t>   </a:t>
                      </a:r>
                      <a:r>
                        <a:rPr lang="es-MX" sz="1200" dirty="0" smtClean="0"/>
                        <a:t>complementar y enriquecer los conocimientos obtenidos en </a:t>
                      </a:r>
                      <a:r>
                        <a:rPr lang="es-MX" sz="1200" baseline="0" dirty="0" smtClean="0"/>
                        <a:t>    </a:t>
                      </a:r>
                    </a:p>
                    <a:p>
                      <a:pPr>
                        <a:buFont typeface="Wingdings" pitchFamily="2" charset="2"/>
                        <a:buNone/>
                      </a:pPr>
                      <a:r>
                        <a:rPr lang="es-MX" sz="1200" baseline="0" dirty="0" smtClean="0"/>
                        <a:t>    su trayecto formativo.</a:t>
                      </a:r>
                    </a:p>
                    <a:p>
                      <a:pPr>
                        <a:buFont typeface="Wingdings" pitchFamily="2" charset="2"/>
                        <a:buNone/>
                      </a:pPr>
                      <a:endParaRPr lang="es-MX" sz="1200" dirty="0" smtClean="0"/>
                    </a:p>
                    <a:p>
                      <a:pPr>
                        <a:buFont typeface="Wingdings" pitchFamily="2" charset="2"/>
                        <a:buChar char="§"/>
                      </a:pPr>
                      <a:r>
                        <a:rPr lang="es-MX" sz="1200" dirty="0" smtClean="0"/>
                        <a:t>Aplicar herramientas flexibles e innovadoras, esenciales para</a:t>
                      </a:r>
                    </a:p>
                    <a:p>
                      <a:pPr>
                        <a:buFont typeface="Wingdings" pitchFamily="2" charset="2"/>
                        <a:buNone/>
                      </a:pPr>
                      <a:r>
                        <a:rPr lang="es-MX" sz="1200" baseline="0" dirty="0" smtClean="0"/>
                        <a:t>   </a:t>
                      </a:r>
                      <a:r>
                        <a:rPr lang="es-MX" sz="1200" dirty="0" smtClean="0"/>
                        <a:t>reforzar su aprendizaje y el desarrollo de sus competencias.</a:t>
                      </a:r>
                    </a:p>
                    <a:p>
                      <a:r>
                        <a:rPr lang="es-MX" sz="1200" dirty="0" smtClean="0"/>
                        <a:t/>
                      </a:r>
                      <a:br>
                        <a:rPr lang="es-MX" sz="1200" dirty="0" smtClean="0"/>
                      </a:br>
                      <a:endParaRPr lang="es-ES" sz="1200" baseline="0" dirty="0" smtClean="0"/>
                    </a:p>
                    <a:p>
                      <a:pPr marL="342900" indent="-342900">
                        <a:spcBef>
                          <a:spcPct val="20000"/>
                        </a:spcBef>
                        <a:buSzPct val="85000"/>
                        <a:buFont typeface="Wingdings" pitchFamily="2" charset="2"/>
                        <a:buNone/>
                      </a:pPr>
                      <a:endParaRPr lang="es-ES" sz="1200" baseline="0" dirty="0" smtClean="0"/>
                    </a:p>
                    <a:p>
                      <a:pPr marL="342900" indent="-342900">
                        <a:spcBef>
                          <a:spcPct val="20000"/>
                        </a:spcBef>
                        <a:buSzPct val="85000"/>
                        <a:buFont typeface="Wingdings" pitchFamily="2" charset="2"/>
                        <a:buNone/>
                      </a:pPr>
                      <a:endParaRPr lang="es-ES" sz="1200" dirty="0"/>
                    </a:p>
                  </a:txBody>
                  <a:tcPr/>
                </a:tc>
                <a:tc>
                  <a:txBody>
                    <a:bodyPr/>
                    <a:lstStyle/>
                    <a:p>
                      <a:endParaRPr lang="es-ES" sz="1200" baseline="0" dirty="0" smtClean="0"/>
                    </a:p>
                    <a:p>
                      <a:pPr>
                        <a:buFont typeface="Wingdings" pitchFamily="2" charset="2"/>
                        <a:buChar char="§"/>
                      </a:pPr>
                      <a:r>
                        <a:rPr lang="es-MX" sz="1200" dirty="0" smtClean="0"/>
                        <a:t>Cambios en la</a:t>
                      </a:r>
                    </a:p>
                    <a:p>
                      <a:pPr>
                        <a:buFont typeface="Wingdings" pitchFamily="2" charset="2"/>
                        <a:buNone/>
                      </a:pPr>
                      <a:r>
                        <a:rPr lang="es-MX" sz="1200" baseline="0" dirty="0" smtClean="0"/>
                        <a:t>    </a:t>
                      </a:r>
                      <a:r>
                        <a:rPr lang="es-MX" sz="1200" dirty="0" smtClean="0"/>
                        <a:t>organización de las</a:t>
                      </a:r>
                    </a:p>
                    <a:p>
                      <a:pPr>
                        <a:buFont typeface="Wingdings" pitchFamily="2" charset="2"/>
                        <a:buNone/>
                      </a:pPr>
                      <a:r>
                        <a:rPr lang="es-MX" sz="1200" baseline="0" dirty="0" smtClean="0"/>
                        <a:t>    </a:t>
                      </a:r>
                      <a:r>
                        <a:rPr lang="es-MX" sz="1200" dirty="0" smtClean="0"/>
                        <a:t>familias </a:t>
                      </a:r>
                      <a:r>
                        <a:rPr lang="es-MX" sz="1200" dirty="0" err="1" smtClean="0"/>
                        <a:t>uniparentales</a:t>
                      </a:r>
                      <a:r>
                        <a:rPr lang="es-MX" sz="1200" dirty="0" smtClean="0"/>
                        <a:t>, </a:t>
                      </a:r>
                    </a:p>
                    <a:p>
                      <a:pPr>
                        <a:buFont typeface="Wingdings" pitchFamily="2" charset="2"/>
                        <a:buNone/>
                      </a:pPr>
                      <a:r>
                        <a:rPr lang="es-MX" sz="1200" baseline="0" dirty="0" smtClean="0"/>
                        <a:t>    y</a:t>
                      </a:r>
                      <a:r>
                        <a:rPr lang="es-MX" sz="1200" dirty="0" smtClean="0"/>
                        <a:t> en las que padres y </a:t>
                      </a:r>
                    </a:p>
                    <a:p>
                      <a:pPr>
                        <a:buFont typeface="Wingdings" pitchFamily="2" charset="2"/>
                        <a:buNone/>
                      </a:pPr>
                      <a:r>
                        <a:rPr lang="es-MX" sz="1200" baseline="0" dirty="0" smtClean="0"/>
                        <a:t>    madres que trabajan.</a:t>
                      </a:r>
                    </a:p>
                    <a:p>
                      <a:pPr>
                        <a:buFont typeface="Wingdings" pitchFamily="2" charset="2"/>
                        <a:buNone/>
                      </a:pPr>
                      <a:endParaRPr lang="es-MX" sz="1200" dirty="0" smtClean="0"/>
                    </a:p>
                    <a:p>
                      <a:pPr>
                        <a:buFont typeface="Wingdings" pitchFamily="2" charset="2"/>
                        <a:buChar char="§"/>
                      </a:pPr>
                      <a:r>
                        <a:rPr lang="es-MX" sz="1200" baseline="0" dirty="0" smtClean="0"/>
                        <a:t>  F</a:t>
                      </a:r>
                      <a:r>
                        <a:rPr lang="es-MX" sz="1200" dirty="0" smtClean="0"/>
                        <a:t>ortalece los</a:t>
                      </a:r>
                    </a:p>
                    <a:p>
                      <a:pPr>
                        <a:buFont typeface="Wingdings" pitchFamily="2" charset="2"/>
                        <a:buNone/>
                      </a:pPr>
                      <a:r>
                        <a:rPr lang="es-MX" sz="1200" baseline="0" dirty="0" smtClean="0"/>
                        <a:t>   </a:t>
                      </a:r>
                      <a:r>
                        <a:rPr lang="es-MX" sz="1200" dirty="0" smtClean="0"/>
                        <a:t>aprendizajes de los</a:t>
                      </a:r>
                    </a:p>
                    <a:p>
                      <a:pPr>
                        <a:buFont typeface="Wingdings" pitchFamily="2" charset="2"/>
                        <a:buNone/>
                      </a:pPr>
                      <a:r>
                        <a:rPr lang="es-MX" sz="1200" baseline="0" dirty="0" smtClean="0"/>
                        <a:t>   </a:t>
                      </a:r>
                      <a:r>
                        <a:rPr lang="es-MX" sz="1200" dirty="0" smtClean="0"/>
                        <a:t>alumnos que viven en</a:t>
                      </a:r>
                    </a:p>
                    <a:p>
                      <a:pPr>
                        <a:buFont typeface="Wingdings" pitchFamily="2" charset="2"/>
                        <a:buNone/>
                      </a:pPr>
                      <a:r>
                        <a:rPr lang="es-MX" sz="1200" baseline="0" dirty="0" smtClean="0"/>
                        <a:t>   </a:t>
                      </a:r>
                      <a:r>
                        <a:rPr lang="es-MX" sz="1200" dirty="0" smtClean="0"/>
                        <a:t>condiciones de</a:t>
                      </a:r>
                    </a:p>
                    <a:p>
                      <a:pPr>
                        <a:buFont typeface="Wingdings" pitchFamily="2" charset="2"/>
                        <a:buNone/>
                      </a:pPr>
                      <a:r>
                        <a:rPr lang="es-MX" sz="1200" baseline="0" dirty="0" smtClean="0"/>
                        <a:t>   </a:t>
                      </a:r>
                      <a:r>
                        <a:rPr lang="es-MX" sz="1200" dirty="0" smtClean="0"/>
                        <a:t>vulnerabilidad y que</a:t>
                      </a:r>
                    </a:p>
                    <a:p>
                      <a:pPr>
                        <a:buFont typeface="Wingdings" pitchFamily="2" charset="2"/>
                        <a:buNone/>
                      </a:pPr>
                      <a:r>
                        <a:rPr lang="es-MX" sz="1200" baseline="0" dirty="0" smtClean="0"/>
                        <a:t>   </a:t>
                      </a:r>
                      <a:r>
                        <a:rPr lang="es-MX" sz="1200" dirty="0" smtClean="0"/>
                        <a:t>tienen bajo rendimiento</a:t>
                      </a:r>
                    </a:p>
                    <a:p>
                      <a:pPr>
                        <a:buFont typeface="Arial" pitchFamily="34" charset="0"/>
                        <a:buNone/>
                      </a:pPr>
                      <a:r>
                        <a:rPr lang="es-MX" sz="1200" baseline="0" dirty="0" smtClean="0"/>
                        <a:t>   </a:t>
                      </a:r>
                      <a:r>
                        <a:rPr lang="es-MX" sz="1200" dirty="0" smtClean="0"/>
                        <a:t>educativo.</a:t>
                      </a:r>
                    </a:p>
                    <a:p>
                      <a:pPr>
                        <a:buFont typeface="Arial" pitchFamily="34" charset="0"/>
                        <a:buNone/>
                      </a:pPr>
                      <a:r>
                        <a:rPr lang="es-MX" sz="1200" dirty="0" smtClean="0"/>
                        <a:t> </a:t>
                      </a:r>
                    </a:p>
                    <a:p>
                      <a:pPr>
                        <a:buFont typeface="Arial" pitchFamily="34" charset="0"/>
                        <a:buChar char="•"/>
                      </a:pPr>
                      <a:r>
                        <a:rPr lang="es-MX" sz="1200" dirty="0" smtClean="0"/>
                        <a:t>Igualdad de</a:t>
                      </a:r>
                    </a:p>
                    <a:p>
                      <a:pPr>
                        <a:buFont typeface="Arial" pitchFamily="34" charset="0"/>
                        <a:buNone/>
                      </a:pPr>
                      <a:r>
                        <a:rPr lang="es-MX" sz="1200" baseline="0" dirty="0" smtClean="0"/>
                        <a:t>  </a:t>
                      </a:r>
                      <a:r>
                        <a:rPr lang="es-MX" sz="1200" dirty="0" smtClean="0"/>
                        <a:t>oportunidades de</a:t>
                      </a:r>
                    </a:p>
                    <a:p>
                      <a:pPr>
                        <a:buFont typeface="Arial" pitchFamily="34" charset="0"/>
                        <a:buNone/>
                      </a:pPr>
                      <a:r>
                        <a:rPr lang="es-MX" sz="1200" baseline="0" dirty="0" smtClean="0"/>
                        <a:t>  </a:t>
                      </a:r>
                      <a:r>
                        <a:rPr lang="es-MX" sz="1200" dirty="0" smtClean="0"/>
                        <a:t>aprendizaje en los niños.</a:t>
                      </a:r>
                    </a:p>
                    <a:p>
                      <a:pPr>
                        <a:buFont typeface="Arial" pitchFamily="34" charset="0"/>
                        <a:buNone/>
                      </a:pPr>
                      <a:endParaRPr lang="es-MX" sz="1200" dirty="0" smtClean="0"/>
                    </a:p>
                    <a:p>
                      <a:pPr>
                        <a:buFont typeface="Wingdings" pitchFamily="2" charset="2"/>
                        <a:buChar char="§"/>
                      </a:pPr>
                      <a:r>
                        <a:rPr lang="es-MX" sz="1200" dirty="0" smtClean="0"/>
                        <a:t> Uso efectivo del tiempo escolar en actividades con sentido educativo .</a:t>
                      </a:r>
                      <a:br>
                        <a:rPr lang="es-MX" sz="1200" dirty="0" smtClean="0"/>
                      </a:br>
                      <a:r>
                        <a:rPr lang="es-MX" sz="1200" dirty="0" smtClean="0"/>
                        <a:t/>
                      </a:r>
                      <a:br>
                        <a:rPr lang="es-MX" sz="1200" dirty="0" smtClean="0"/>
                      </a:br>
                      <a:endParaRPr lang="es-ES" sz="1200" baseline="0" dirty="0" smtClean="0"/>
                    </a:p>
                  </a:txBody>
                  <a:tcPr/>
                </a:tc>
              </a:tr>
            </a:tbl>
          </a:graphicData>
        </a:graphic>
      </p:graphicFrame>
      <p:graphicFrame>
        <p:nvGraphicFramePr>
          <p:cNvPr id="5" name="3 Marcador de contenido"/>
          <p:cNvGraphicFramePr>
            <a:graphicFrameLocks noGrp="1"/>
          </p:cNvGraphicFramePr>
          <p:nvPr>
            <p:ph idx="4294967295"/>
          </p:nvPr>
        </p:nvGraphicFramePr>
        <p:xfrm>
          <a:off x="0" y="933450"/>
          <a:ext cx="9072594" cy="5924460"/>
        </p:xfrm>
        <a:graphic>
          <a:graphicData uri="http://schemas.openxmlformats.org/drawingml/2006/table">
            <a:tbl>
              <a:tblPr firstRow="1" bandRow="1">
                <a:tableStyleId>{00A15C55-8517-42AA-B614-E9B94910E393}</a:tableStyleId>
              </a:tblPr>
              <a:tblGrid>
                <a:gridCol w="2714612"/>
                <a:gridCol w="4378397"/>
                <a:gridCol w="1979585"/>
              </a:tblGrid>
              <a:tr h="712380">
                <a:tc>
                  <a:txBody>
                    <a:bodyPr/>
                    <a:lstStyle/>
                    <a:p>
                      <a:r>
                        <a:rPr lang="es-ES" sz="1200" dirty="0" smtClean="0"/>
                        <a:t>ACCIONES</a:t>
                      </a:r>
                      <a:endParaRPr lang="es-ES" sz="1200" dirty="0"/>
                    </a:p>
                  </a:txBody>
                  <a:tcPr/>
                </a:tc>
                <a:tc>
                  <a:txBody>
                    <a:bodyPr/>
                    <a:lstStyle/>
                    <a:p>
                      <a:r>
                        <a:rPr lang="es-ES" sz="1200" dirty="0" smtClean="0"/>
                        <a:t>PROPÓSITOS:</a:t>
                      </a:r>
                      <a:endParaRPr lang="es-ES" sz="1200" dirty="0"/>
                    </a:p>
                  </a:txBody>
                  <a:tcPr/>
                </a:tc>
                <a:tc>
                  <a:txBody>
                    <a:bodyPr/>
                    <a:lstStyle/>
                    <a:p>
                      <a:r>
                        <a:rPr lang="es-ES" sz="1200" dirty="0" smtClean="0"/>
                        <a:t>ÁREA</a:t>
                      </a:r>
                      <a:r>
                        <a:rPr lang="es-ES" sz="1200" baseline="0" dirty="0" smtClean="0"/>
                        <a:t> DE MEJORA EN EL CENTRO EDUCATIVO</a:t>
                      </a:r>
                      <a:endParaRPr lang="es-ES" sz="1200" dirty="0"/>
                    </a:p>
                  </a:txBody>
                  <a:tcPr/>
                </a:tc>
              </a:tr>
              <a:tr h="5145512">
                <a:tc>
                  <a:txBody>
                    <a:bodyPr/>
                    <a:lstStyle/>
                    <a:p>
                      <a:endParaRPr lang="es-ES" sz="1200" dirty="0" smtClean="0"/>
                    </a:p>
                    <a:p>
                      <a:pPr>
                        <a:buFont typeface="Wingdings" pitchFamily="2" charset="2"/>
                        <a:buChar char="Ø"/>
                      </a:pPr>
                      <a:r>
                        <a:rPr lang="es-MX" sz="1200" dirty="0" smtClean="0"/>
                        <a:t>Atención educativa para reforzar o</a:t>
                      </a:r>
                    </a:p>
                    <a:p>
                      <a:pPr>
                        <a:buFont typeface="Wingdings" pitchFamily="2" charset="2"/>
                        <a:buNone/>
                      </a:pPr>
                      <a:r>
                        <a:rPr lang="es-MX" sz="1200" baseline="0" dirty="0" smtClean="0"/>
                        <a:t>    </a:t>
                      </a:r>
                      <a:r>
                        <a:rPr lang="es-MX" sz="1200" dirty="0" smtClean="0"/>
                        <a:t>profundizar en los contenidos de las</a:t>
                      </a:r>
                    </a:p>
                    <a:p>
                      <a:pPr>
                        <a:buFont typeface="Wingdings" pitchFamily="2" charset="2"/>
                        <a:buNone/>
                      </a:pPr>
                      <a:r>
                        <a:rPr lang="es-MX" sz="1200" baseline="0" dirty="0" smtClean="0"/>
                        <a:t>   </a:t>
                      </a:r>
                      <a:r>
                        <a:rPr lang="es-MX" sz="1200" dirty="0" smtClean="0"/>
                        <a:t>diferentes asignaturas. </a:t>
                      </a:r>
                    </a:p>
                    <a:p>
                      <a:endParaRPr lang="es-MX" sz="1200" dirty="0" smtClean="0"/>
                    </a:p>
                    <a:p>
                      <a:pPr>
                        <a:buFont typeface="Wingdings" pitchFamily="2" charset="2"/>
                        <a:buChar char="Ø"/>
                      </a:pPr>
                      <a:r>
                        <a:rPr lang="es-MX" sz="1200" dirty="0" smtClean="0"/>
                        <a:t>Atención a las necesidades de</a:t>
                      </a:r>
                    </a:p>
                    <a:p>
                      <a:pPr>
                        <a:buFont typeface="Wingdings" pitchFamily="2" charset="2"/>
                        <a:buNone/>
                      </a:pPr>
                      <a:r>
                        <a:rPr lang="es-MX" sz="1200" baseline="0" dirty="0" smtClean="0"/>
                        <a:t>   </a:t>
                      </a:r>
                      <a:r>
                        <a:rPr lang="es-MX" sz="1200" dirty="0" smtClean="0"/>
                        <a:t>aprendizaje que presentan</a:t>
                      </a:r>
                    </a:p>
                    <a:p>
                      <a:pPr>
                        <a:buFont typeface="Wingdings" pitchFamily="2" charset="2"/>
                        <a:buNone/>
                      </a:pPr>
                      <a:r>
                        <a:rPr lang="es-MX" sz="1200" baseline="0" dirty="0" smtClean="0"/>
                        <a:t>   </a:t>
                      </a:r>
                      <a:r>
                        <a:rPr lang="es-MX" sz="1200" dirty="0" smtClean="0"/>
                        <a:t>dificultades o rezago. </a:t>
                      </a:r>
                    </a:p>
                    <a:p>
                      <a:pPr>
                        <a:buFont typeface="Wingdings" pitchFamily="2" charset="2"/>
                        <a:buNone/>
                      </a:pPr>
                      <a:endParaRPr lang="es-MX" sz="1200" dirty="0" smtClean="0"/>
                    </a:p>
                    <a:p>
                      <a:pPr>
                        <a:buFont typeface="Wingdings" pitchFamily="2" charset="2"/>
                        <a:buChar char="Ø"/>
                      </a:pPr>
                      <a:r>
                        <a:rPr lang="es-MX" sz="1200" dirty="0" smtClean="0"/>
                        <a:t>Apoyo al desarrollo integral y</a:t>
                      </a:r>
                    </a:p>
                    <a:p>
                      <a:pPr>
                        <a:buFont typeface="Wingdings" pitchFamily="2" charset="2"/>
                        <a:buNone/>
                      </a:pPr>
                      <a:r>
                        <a:rPr lang="es-MX" sz="1200" baseline="0" dirty="0" smtClean="0"/>
                        <a:t>   </a:t>
                      </a:r>
                      <a:r>
                        <a:rPr lang="es-MX" sz="1200" dirty="0" smtClean="0"/>
                        <a:t>armónico de los estudiantes, a través</a:t>
                      </a:r>
                    </a:p>
                    <a:p>
                      <a:pPr>
                        <a:buFont typeface="Wingdings" pitchFamily="2" charset="2"/>
                        <a:buNone/>
                      </a:pPr>
                      <a:r>
                        <a:rPr lang="es-MX" sz="1200" baseline="0" dirty="0" smtClean="0"/>
                        <a:t>   </a:t>
                      </a:r>
                      <a:r>
                        <a:rPr lang="es-MX" sz="1200" dirty="0" smtClean="0"/>
                        <a:t>de las actividades que favorecen su</a:t>
                      </a:r>
                    </a:p>
                    <a:p>
                      <a:pPr>
                        <a:buFont typeface="Wingdings" pitchFamily="2" charset="2"/>
                        <a:buNone/>
                      </a:pPr>
                      <a:r>
                        <a:rPr lang="es-MX" sz="1200" baseline="0" dirty="0" smtClean="0"/>
                        <a:t>   </a:t>
                      </a:r>
                      <a:r>
                        <a:rPr lang="es-MX" sz="1200" dirty="0" smtClean="0"/>
                        <a:t>desarrollo social y afectivo. </a:t>
                      </a:r>
                    </a:p>
                    <a:p>
                      <a:endParaRPr lang="es-MX" sz="1200" dirty="0" smtClean="0"/>
                    </a:p>
                    <a:p>
                      <a:pPr>
                        <a:buFont typeface="Wingdings" pitchFamily="2" charset="2"/>
                        <a:buChar char="Ø"/>
                      </a:pPr>
                      <a:r>
                        <a:rPr lang="es-MX" sz="1200" dirty="0" smtClean="0"/>
                        <a:t>Actividades formativas como la</a:t>
                      </a:r>
                    </a:p>
                    <a:p>
                      <a:pPr>
                        <a:buFont typeface="Wingdings" pitchFamily="2" charset="2"/>
                        <a:buNone/>
                      </a:pPr>
                      <a:r>
                        <a:rPr lang="es-MX" sz="1200" baseline="0" dirty="0" smtClean="0"/>
                        <a:t>    </a:t>
                      </a:r>
                      <a:r>
                        <a:rPr lang="es-MX" sz="1200" dirty="0" smtClean="0"/>
                        <a:t>educación artística, Tecnologías de</a:t>
                      </a:r>
                    </a:p>
                    <a:p>
                      <a:pPr>
                        <a:buFont typeface="Wingdings" pitchFamily="2" charset="2"/>
                        <a:buNone/>
                      </a:pPr>
                      <a:r>
                        <a:rPr lang="es-MX" sz="1200" baseline="0" dirty="0" smtClean="0"/>
                        <a:t>    </a:t>
                      </a:r>
                      <a:r>
                        <a:rPr lang="es-MX" sz="1200" dirty="0" smtClean="0"/>
                        <a:t>la Información y la Comunicación e</a:t>
                      </a:r>
                    </a:p>
                    <a:p>
                      <a:pPr>
                        <a:buFont typeface="Wingdings" pitchFamily="2" charset="2"/>
                        <a:buNone/>
                      </a:pPr>
                      <a:r>
                        <a:rPr lang="es-MX" sz="1200" baseline="0" dirty="0" smtClean="0"/>
                        <a:t>    </a:t>
                      </a:r>
                      <a:r>
                        <a:rPr lang="es-MX" sz="1200" dirty="0" smtClean="0"/>
                        <a:t>Inglés como segunda lengua o</a:t>
                      </a:r>
                    </a:p>
                    <a:p>
                      <a:pPr>
                        <a:buFont typeface="Wingdings" pitchFamily="2" charset="2"/>
                        <a:buNone/>
                      </a:pPr>
                      <a:r>
                        <a:rPr lang="es-MX" sz="1200" baseline="0" dirty="0" smtClean="0"/>
                        <a:t>    </a:t>
                      </a:r>
                      <a:r>
                        <a:rPr lang="es-MX" sz="1200" dirty="0" smtClean="0"/>
                        <a:t>lengua extranjera. </a:t>
                      </a:r>
                    </a:p>
                    <a:p>
                      <a:r>
                        <a:rPr lang="es-MX" sz="1200" dirty="0" smtClean="0"/>
                        <a:t/>
                      </a:r>
                      <a:br>
                        <a:rPr lang="es-MX" sz="1200" dirty="0" smtClean="0"/>
                      </a:b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txBody>
                  <a:tcPr/>
                </a:tc>
                <a:tc>
                  <a:txBody>
                    <a:bodyPr/>
                    <a:lstStyle/>
                    <a:p>
                      <a:pPr marL="342900" indent="-342900">
                        <a:spcBef>
                          <a:spcPct val="20000"/>
                        </a:spcBef>
                        <a:buSzPct val="85000"/>
                        <a:buFont typeface="Wingdings" pitchFamily="2" charset="2"/>
                        <a:buNone/>
                      </a:pPr>
                      <a:endParaRPr lang="es-ES" sz="1200" baseline="0" dirty="0" smtClean="0"/>
                    </a:p>
                    <a:p>
                      <a:pPr>
                        <a:buFont typeface="Wingdings" pitchFamily="2" charset="2"/>
                        <a:buChar char="§"/>
                      </a:pPr>
                      <a:r>
                        <a:rPr lang="es-MX" sz="1200" dirty="0" smtClean="0"/>
                        <a:t> Ofrece a los</a:t>
                      </a:r>
                      <a:r>
                        <a:rPr lang="es-MX" sz="1200" baseline="0" dirty="0" smtClean="0"/>
                        <a:t> niños</a:t>
                      </a:r>
                      <a:r>
                        <a:rPr lang="es-MX" sz="1200" dirty="0" smtClean="0"/>
                        <a:t> opciones didácticas para adquirir,</a:t>
                      </a:r>
                    </a:p>
                    <a:p>
                      <a:pPr>
                        <a:buFont typeface="Wingdings" pitchFamily="2" charset="2"/>
                        <a:buNone/>
                      </a:pPr>
                      <a:r>
                        <a:rPr lang="es-MX" sz="1200" baseline="0" dirty="0" smtClean="0"/>
                        <a:t>   </a:t>
                      </a:r>
                      <a:r>
                        <a:rPr lang="es-MX" sz="1200" dirty="0" smtClean="0"/>
                        <a:t>complementar y enriquecer los conocimientos obtenidos en </a:t>
                      </a:r>
                      <a:r>
                        <a:rPr lang="es-MX" sz="1200" baseline="0" dirty="0" smtClean="0"/>
                        <a:t>    </a:t>
                      </a:r>
                    </a:p>
                    <a:p>
                      <a:pPr>
                        <a:buFont typeface="Wingdings" pitchFamily="2" charset="2"/>
                        <a:buNone/>
                      </a:pPr>
                      <a:r>
                        <a:rPr lang="es-MX" sz="1200" baseline="0" dirty="0" smtClean="0"/>
                        <a:t>    su trayecto formativo.</a:t>
                      </a:r>
                    </a:p>
                    <a:p>
                      <a:pPr>
                        <a:buFont typeface="Wingdings" pitchFamily="2" charset="2"/>
                        <a:buNone/>
                      </a:pPr>
                      <a:endParaRPr lang="es-MX" sz="1200" dirty="0" smtClean="0"/>
                    </a:p>
                    <a:p>
                      <a:pPr>
                        <a:buFont typeface="Wingdings" pitchFamily="2" charset="2"/>
                        <a:buChar char="§"/>
                      </a:pPr>
                      <a:r>
                        <a:rPr lang="es-MX" sz="1200" dirty="0" smtClean="0"/>
                        <a:t>Aplicar herramientas flexibles e innovadoras, esenciales para</a:t>
                      </a:r>
                    </a:p>
                    <a:p>
                      <a:pPr>
                        <a:buFont typeface="Wingdings" pitchFamily="2" charset="2"/>
                        <a:buNone/>
                      </a:pPr>
                      <a:r>
                        <a:rPr lang="es-MX" sz="1200" baseline="0" dirty="0" smtClean="0"/>
                        <a:t>   </a:t>
                      </a:r>
                      <a:r>
                        <a:rPr lang="es-MX" sz="1200" dirty="0" smtClean="0"/>
                        <a:t>reforzar su aprendizaje y el desarrollo de sus competencias.</a:t>
                      </a:r>
                    </a:p>
                    <a:p>
                      <a:r>
                        <a:rPr lang="es-MX" sz="1200" dirty="0" smtClean="0"/>
                        <a:t/>
                      </a:r>
                      <a:br>
                        <a:rPr lang="es-MX" sz="1200" dirty="0" smtClean="0"/>
                      </a:br>
                      <a:endParaRPr lang="es-ES" sz="1200" baseline="0" dirty="0" smtClean="0"/>
                    </a:p>
                    <a:p>
                      <a:pPr marL="342900" indent="-342900">
                        <a:spcBef>
                          <a:spcPct val="20000"/>
                        </a:spcBef>
                        <a:buSzPct val="85000"/>
                        <a:buFont typeface="Wingdings" pitchFamily="2" charset="2"/>
                        <a:buNone/>
                      </a:pPr>
                      <a:endParaRPr lang="es-ES" sz="1200" baseline="0" dirty="0" smtClean="0"/>
                    </a:p>
                    <a:p>
                      <a:pPr marL="342900" indent="-342900">
                        <a:spcBef>
                          <a:spcPct val="20000"/>
                        </a:spcBef>
                        <a:buSzPct val="85000"/>
                        <a:buFont typeface="Wingdings" pitchFamily="2" charset="2"/>
                        <a:buNone/>
                      </a:pPr>
                      <a:endParaRPr lang="es-ES" sz="1200" dirty="0"/>
                    </a:p>
                  </a:txBody>
                  <a:tcPr/>
                </a:tc>
                <a:tc>
                  <a:txBody>
                    <a:bodyPr/>
                    <a:lstStyle/>
                    <a:p>
                      <a:endParaRPr lang="es-ES" sz="1200" baseline="0" dirty="0" smtClean="0"/>
                    </a:p>
                    <a:p>
                      <a:pPr>
                        <a:buFont typeface="Wingdings" pitchFamily="2" charset="2"/>
                        <a:buChar char="§"/>
                      </a:pPr>
                      <a:r>
                        <a:rPr lang="es-MX" sz="1200" dirty="0" smtClean="0"/>
                        <a:t>Cambios en la</a:t>
                      </a:r>
                    </a:p>
                    <a:p>
                      <a:pPr>
                        <a:buFont typeface="Wingdings" pitchFamily="2" charset="2"/>
                        <a:buNone/>
                      </a:pPr>
                      <a:r>
                        <a:rPr lang="es-MX" sz="1200" baseline="0" dirty="0" smtClean="0"/>
                        <a:t>    </a:t>
                      </a:r>
                      <a:r>
                        <a:rPr lang="es-MX" sz="1200" dirty="0" smtClean="0"/>
                        <a:t>organización de las</a:t>
                      </a:r>
                    </a:p>
                    <a:p>
                      <a:pPr>
                        <a:buFont typeface="Wingdings" pitchFamily="2" charset="2"/>
                        <a:buNone/>
                      </a:pPr>
                      <a:r>
                        <a:rPr lang="es-MX" sz="1200" baseline="0" dirty="0" smtClean="0"/>
                        <a:t>    </a:t>
                      </a:r>
                      <a:r>
                        <a:rPr lang="es-MX" sz="1200" dirty="0" smtClean="0"/>
                        <a:t>familias </a:t>
                      </a:r>
                      <a:r>
                        <a:rPr lang="es-MX" sz="1200" dirty="0" err="1" smtClean="0"/>
                        <a:t>uniparentales</a:t>
                      </a:r>
                      <a:r>
                        <a:rPr lang="es-MX" sz="1200" dirty="0" smtClean="0"/>
                        <a:t>, </a:t>
                      </a:r>
                    </a:p>
                    <a:p>
                      <a:pPr>
                        <a:buFont typeface="Wingdings" pitchFamily="2" charset="2"/>
                        <a:buNone/>
                      </a:pPr>
                      <a:r>
                        <a:rPr lang="es-MX" sz="1200" baseline="0" dirty="0" smtClean="0"/>
                        <a:t>    y</a:t>
                      </a:r>
                      <a:r>
                        <a:rPr lang="es-MX" sz="1200" dirty="0" smtClean="0"/>
                        <a:t> en las que padres y </a:t>
                      </a:r>
                    </a:p>
                    <a:p>
                      <a:pPr>
                        <a:buFont typeface="Wingdings" pitchFamily="2" charset="2"/>
                        <a:buNone/>
                      </a:pPr>
                      <a:r>
                        <a:rPr lang="es-MX" sz="1200" baseline="0" dirty="0" smtClean="0"/>
                        <a:t>    madres que trabajan.</a:t>
                      </a:r>
                    </a:p>
                    <a:p>
                      <a:pPr>
                        <a:buFont typeface="Wingdings" pitchFamily="2" charset="2"/>
                        <a:buNone/>
                      </a:pPr>
                      <a:endParaRPr lang="es-MX" sz="1200" dirty="0" smtClean="0"/>
                    </a:p>
                    <a:p>
                      <a:pPr>
                        <a:buFont typeface="Wingdings" pitchFamily="2" charset="2"/>
                        <a:buChar char="§"/>
                      </a:pPr>
                      <a:r>
                        <a:rPr lang="es-MX" sz="1200" baseline="0" dirty="0" smtClean="0"/>
                        <a:t>  F</a:t>
                      </a:r>
                      <a:r>
                        <a:rPr lang="es-MX" sz="1200" dirty="0" smtClean="0"/>
                        <a:t>ortalece los</a:t>
                      </a:r>
                    </a:p>
                    <a:p>
                      <a:pPr>
                        <a:buFont typeface="Wingdings" pitchFamily="2" charset="2"/>
                        <a:buNone/>
                      </a:pPr>
                      <a:r>
                        <a:rPr lang="es-MX" sz="1200" baseline="0" dirty="0" smtClean="0"/>
                        <a:t>   </a:t>
                      </a:r>
                      <a:r>
                        <a:rPr lang="es-MX" sz="1200" dirty="0" smtClean="0"/>
                        <a:t>aprendizajes de los</a:t>
                      </a:r>
                    </a:p>
                    <a:p>
                      <a:pPr>
                        <a:buFont typeface="Wingdings" pitchFamily="2" charset="2"/>
                        <a:buNone/>
                      </a:pPr>
                      <a:r>
                        <a:rPr lang="es-MX" sz="1200" baseline="0" dirty="0" smtClean="0"/>
                        <a:t>   </a:t>
                      </a:r>
                      <a:r>
                        <a:rPr lang="es-MX" sz="1200" dirty="0" smtClean="0"/>
                        <a:t>alumnos que viven en</a:t>
                      </a:r>
                    </a:p>
                    <a:p>
                      <a:pPr>
                        <a:buFont typeface="Wingdings" pitchFamily="2" charset="2"/>
                        <a:buNone/>
                      </a:pPr>
                      <a:r>
                        <a:rPr lang="es-MX" sz="1200" baseline="0" dirty="0" smtClean="0"/>
                        <a:t>   </a:t>
                      </a:r>
                      <a:r>
                        <a:rPr lang="es-MX" sz="1200" dirty="0" smtClean="0"/>
                        <a:t>condiciones de</a:t>
                      </a:r>
                    </a:p>
                    <a:p>
                      <a:pPr>
                        <a:buFont typeface="Wingdings" pitchFamily="2" charset="2"/>
                        <a:buNone/>
                      </a:pPr>
                      <a:r>
                        <a:rPr lang="es-MX" sz="1200" baseline="0" dirty="0" smtClean="0"/>
                        <a:t>   </a:t>
                      </a:r>
                      <a:r>
                        <a:rPr lang="es-MX" sz="1200" dirty="0" smtClean="0"/>
                        <a:t>vulnerabilidad y que</a:t>
                      </a:r>
                    </a:p>
                    <a:p>
                      <a:pPr>
                        <a:buFont typeface="Wingdings" pitchFamily="2" charset="2"/>
                        <a:buNone/>
                      </a:pPr>
                      <a:r>
                        <a:rPr lang="es-MX" sz="1200" baseline="0" dirty="0" smtClean="0"/>
                        <a:t>   </a:t>
                      </a:r>
                      <a:r>
                        <a:rPr lang="es-MX" sz="1200" dirty="0" smtClean="0"/>
                        <a:t>tienen bajo rendimiento</a:t>
                      </a:r>
                    </a:p>
                    <a:p>
                      <a:pPr>
                        <a:buFont typeface="Arial" pitchFamily="34" charset="0"/>
                        <a:buNone/>
                      </a:pPr>
                      <a:r>
                        <a:rPr lang="es-MX" sz="1200" baseline="0" dirty="0" smtClean="0"/>
                        <a:t>   </a:t>
                      </a:r>
                      <a:r>
                        <a:rPr lang="es-MX" sz="1200" dirty="0" smtClean="0"/>
                        <a:t>educativo.</a:t>
                      </a:r>
                    </a:p>
                    <a:p>
                      <a:pPr>
                        <a:buFont typeface="Arial" pitchFamily="34" charset="0"/>
                        <a:buNone/>
                      </a:pPr>
                      <a:r>
                        <a:rPr lang="es-MX" sz="1200" dirty="0" smtClean="0"/>
                        <a:t> </a:t>
                      </a:r>
                    </a:p>
                    <a:p>
                      <a:pPr>
                        <a:buFont typeface="Arial" pitchFamily="34" charset="0"/>
                        <a:buChar char="•"/>
                      </a:pPr>
                      <a:r>
                        <a:rPr lang="es-MX" sz="1200" dirty="0" smtClean="0"/>
                        <a:t>Igualdad de</a:t>
                      </a:r>
                    </a:p>
                    <a:p>
                      <a:pPr>
                        <a:buFont typeface="Arial" pitchFamily="34" charset="0"/>
                        <a:buNone/>
                      </a:pPr>
                      <a:r>
                        <a:rPr lang="es-MX" sz="1200" baseline="0" dirty="0" smtClean="0"/>
                        <a:t>  </a:t>
                      </a:r>
                      <a:r>
                        <a:rPr lang="es-MX" sz="1200" dirty="0" smtClean="0"/>
                        <a:t>oportunidades de</a:t>
                      </a:r>
                    </a:p>
                    <a:p>
                      <a:pPr>
                        <a:buFont typeface="Arial" pitchFamily="34" charset="0"/>
                        <a:buNone/>
                      </a:pPr>
                      <a:r>
                        <a:rPr lang="es-MX" sz="1200" baseline="0" dirty="0" smtClean="0"/>
                        <a:t>  </a:t>
                      </a:r>
                      <a:r>
                        <a:rPr lang="es-MX" sz="1200" dirty="0" smtClean="0"/>
                        <a:t>aprendizaje en los niños.</a:t>
                      </a:r>
                    </a:p>
                    <a:p>
                      <a:pPr>
                        <a:buFont typeface="Arial" pitchFamily="34" charset="0"/>
                        <a:buNone/>
                      </a:pPr>
                      <a:endParaRPr lang="es-MX" sz="1200" dirty="0" smtClean="0"/>
                    </a:p>
                    <a:p>
                      <a:pPr>
                        <a:buFont typeface="Wingdings" pitchFamily="2" charset="2"/>
                        <a:buChar char="§"/>
                      </a:pPr>
                      <a:r>
                        <a:rPr lang="es-MX" sz="1200" dirty="0" smtClean="0"/>
                        <a:t> Uso efectivo del tiempo escolar en actividades con sentido educativo .</a:t>
                      </a:r>
                      <a:br>
                        <a:rPr lang="es-MX" sz="1200" dirty="0" smtClean="0"/>
                      </a:br>
                      <a:r>
                        <a:rPr lang="es-MX" sz="1200" dirty="0" smtClean="0"/>
                        <a:t/>
                      </a:r>
                      <a:br>
                        <a:rPr lang="es-MX" sz="1200" dirty="0" smtClean="0"/>
                      </a:br>
                      <a:endParaRPr lang="es-ES" sz="1200" baseline="0" dirty="0" smtClean="0"/>
                    </a:p>
                  </a:txBody>
                  <a:tcPr/>
                </a:tc>
              </a:tr>
            </a:tbl>
          </a:graphicData>
        </a:graphic>
      </p:graphicFrame>
    </p:spTree>
  </p:cSld>
  <p:clrMapOvr>
    <a:masterClrMapping/>
  </p:clrMapOvr>
  <p:transition spd="slow">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0" y="1000108"/>
          <a:ext cx="9072594" cy="5857892"/>
        </p:xfrm>
        <a:graphic>
          <a:graphicData uri="http://schemas.openxmlformats.org/drawingml/2006/table">
            <a:tbl>
              <a:tblPr firstRow="1" bandRow="1">
                <a:tableStyleId>{00A15C55-8517-42AA-B614-E9B94910E393}</a:tableStyleId>
              </a:tblPr>
              <a:tblGrid>
                <a:gridCol w="2714612"/>
                <a:gridCol w="4378397"/>
                <a:gridCol w="1979585"/>
              </a:tblGrid>
              <a:tr h="712380">
                <a:tc>
                  <a:txBody>
                    <a:bodyPr/>
                    <a:lstStyle/>
                    <a:p>
                      <a:r>
                        <a:rPr lang="es-ES" sz="1200" dirty="0" smtClean="0"/>
                        <a:t>ACCIONES</a:t>
                      </a:r>
                      <a:endParaRPr lang="es-ES" sz="1200" dirty="0"/>
                    </a:p>
                  </a:txBody>
                  <a:tcPr/>
                </a:tc>
                <a:tc>
                  <a:txBody>
                    <a:bodyPr/>
                    <a:lstStyle/>
                    <a:p>
                      <a:r>
                        <a:rPr lang="es-ES" sz="1200" dirty="0" smtClean="0"/>
                        <a:t>PROPÓSITOS:</a:t>
                      </a:r>
                      <a:endParaRPr lang="es-ES" sz="1200" dirty="0"/>
                    </a:p>
                  </a:txBody>
                  <a:tcPr/>
                </a:tc>
                <a:tc>
                  <a:txBody>
                    <a:bodyPr/>
                    <a:lstStyle/>
                    <a:p>
                      <a:r>
                        <a:rPr lang="es-ES" sz="1200" dirty="0" smtClean="0"/>
                        <a:t>ÁREA</a:t>
                      </a:r>
                      <a:r>
                        <a:rPr lang="es-ES" sz="1200" baseline="0" dirty="0" smtClean="0"/>
                        <a:t> DE MEJORA EN EL CENTRO EDUCATIVO</a:t>
                      </a:r>
                      <a:endParaRPr lang="es-ES" sz="1200" dirty="0"/>
                    </a:p>
                  </a:txBody>
                  <a:tcPr/>
                </a:tc>
              </a:tr>
              <a:tr h="5145512">
                <a:tc>
                  <a:txBody>
                    <a:bodyPr/>
                    <a:lstStyle/>
                    <a:p>
                      <a:pPr>
                        <a:buFont typeface="Arial" pitchFamily="34" charset="0"/>
                        <a:buChar char="•"/>
                      </a:pPr>
                      <a:endParaRPr lang="es-ES" sz="1200" b="0" dirty="0" smtClean="0">
                        <a:latin typeface="+mn-lt"/>
                      </a:endParaRPr>
                    </a:p>
                    <a:p>
                      <a:pPr>
                        <a:buFont typeface="Arial" pitchFamily="34" charset="0"/>
                        <a:buChar char="•"/>
                      </a:pPr>
                      <a:r>
                        <a:rPr kumimoji="0" lang="es-MX" sz="1200" kern="1200" baseline="0" dirty="0" smtClean="0">
                          <a:solidFill>
                            <a:schemeClr val="dk1"/>
                          </a:solidFill>
                          <a:latin typeface="+mn-lt"/>
                          <a:ea typeface="+mn-ea"/>
                          <a:cs typeface="+mn-cs"/>
                        </a:rPr>
                        <a:t>Promover la activación física de los alumnos a través de la realización de acciones lúdicas que acerquen a los estudiantes al conocimiento de la importancia de asumir un estilo activo de vida.</a:t>
                      </a:r>
                    </a:p>
                    <a:p>
                      <a:pPr>
                        <a:buFont typeface="Arial" pitchFamily="34" charset="0"/>
                        <a:buChar char="•"/>
                      </a:pPr>
                      <a:r>
                        <a:rPr kumimoji="0" lang="es-MX" sz="1200" kern="1200" baseline="0" dirty="0" smtClean="0">
                          <a:solidFill>
                            <a:schemeClr val="dk1"/>
                          </a:solidFill>
                          <a:latin typeface="+mn-lt"/>
                          <a:ea typeface="+mn-ea"/>
                          <a:cs typeface="+mn-cs"/>
                        </a:rPr>
                        <a:t>Generar entre la población escolar la práctica de las actividades físicas que les permitan acrecentar una activación corporal de manera recreativa y placentera.</a:t>
                      </a:r>
                    </a:p>
                    <a:p>
                      <a:pPr>
                        <a:buFont typeface="Arial" pitchFamily="34" charset="0"/>
                        <a:buChar char="•"/>
                      </a:pPr>
                      <a:r>
                        <a:rPr kumimoji="0" lang="es-MX" sz="1200" kern="1200" baseline="0" dirty="0" smtClean="0">
                          <a:solidFill>
                            <a:schemeClr val="dk1"/>
                          </a:solidFill>
                          <a:latin typeface="+mn-lt"/>
                          <a:ea typeface="+mn-ea"/>
                          <a:cs typeface="+mn-cs"/>
                        </a:rPr>
                        <a:t>Contribuir y promover la salud entre los estudiantes por medio de </a:t>
                      </a:r>
                      <a:r>
                        <a:rPr kumimoji="0" lang="es-MX" sz="1200" kern="1200" baseline="0" smtClean="0">
                          <a:solidFill>
                            <a:schemeClr val="dk1"/>
                          </a:solidFill>
                          <a:latin typeface="+mn-lt"/>
                          <a:ea typeface="+mn-ea"/>
                          <a:cs typeface="+mn-cs"/>
                        </a:rPr>
                        <a:t>una activación</a:t>
                      </a:r>
                      <a:r>
                        <a:rPr kumimoji="0" lang="es-MX" sz="1200" kern="1200" baseline="0" dirty="0" smtClean="0">
                          <a:solidFill>
                            <a:schemeClr val="dk1"/>
                          </a:solidFill>
                          <a:latin typeface="+mn-lt"/>
                          <a:ea typeface="+mn-ea"/>
                          <a:cs typeface="+mn-cs"/>
                        </a:rPr>
                        <a:t> </a:t>
                      </a:r>
                      <a:r>
                        <a:rPr kumimoji="0" lang="es-MX" sz="1200" kern="1200" baseline="0" smtClean="0">
                          <a:solidFill>
                            <a:schemeClr val="dk1"/>
                          </a:solidFill>
                          <a:latin typeface="+mn-lt"/>
                          <a:ea typeface="+mn-ea"/>
                          <a:cs typeface="+mn-cs"/>
                        </a:rPr>
                        <a:t>física constante.</a:t>
                      </a:r>
                      <a:endParaRPr lang="es-ES" sz="1200" b="0" dirty="0" smtClean="0">
                        <a:latin typeface="+mn-lt"/>
                      </a:endParaRPr>
                    </a:p>
                    <a:p>
                      <a:pPr>
                        <a:buFont typeface="Arial" pitchFamily="34" charset="0"/>
                        <a:buChar char="•"/>
                      </a:pPr>
                      <a:endParaRPr lang="es-ES" sz="1200" b="0" dirty="0" smtClean="0">
                        <a:latin typeface="+mn-lt"/>
                      </a:endParaRPr>
                    </a:p>
                    <a:p>
                      <a:pPr>
                        <a:buFont typeface="Arial" pitchFamily="34" charset="0"/>
                        <a:buChar char="•"/>
                      </a:pPr>
                      <a:endParaRPr lang="es-ES" sz="1200" b="0" dirty="0" smtClean="0">
                        <a:latin typeface="+mn-lt"/>
                      </a:endParaRPr>
                    </a:p>
                    <a:p>
                      <a:pPr>
                        <a:buFont typeface="Arial" pitchFamily="34" charset="0"/>
                        <a:buChar char="•"/>
                      </a:pPr>
                      <a:endParaRPr lang="es-ES" sz="1200" b="0" dirty="0" smtClean="0">
                        <a:latin typeface="+mn-lt"/>
                      </a:endParaRPr>
                    </a:p>
                    <a:p>
                      <a:pPr>
                        <a:buFont typeface="Arial" pitchFamily="34" charset="0"/>
                        <a:buChar char="•"/>
                      </a:pPr>
                      <a:endParaRPr lang="es-ES" sz="1200" b="0" dirty="0" smtClean="0">
                        <a:latin typeface="+mn-lt"/>
                      </a:endParaRPr>
                    </a:p>
                  </a:txBody>
                  <a:tcPr/>
                </a:tc>
                <a:tc>
                  <a:txBody>
                    <a:bodyPr/>
                    <a:lstStyle/>
                    <a:p>
                      <a:pPr marL="342900" indent="-342900">
                        <a:spcBef>
                          <a:spcPct val="20000"/>
                        </a:spcBef>
                        <a:buSzPct val="85000"/>
                        <a:buFont typeface="Wingdings" pitchFamily="2" charset="2"/>
                        <a:buNone/>
                      </a:pPr>
                      <a:endParaRPr lang="es-ES" sz="1200" baseline="0" dirty="0" smtClean="0"/>
                    </a:p>
                    <a:p>
                      <a:pPr lvl="0">
                        <a:buFont typeface="Arial" pitchFamily="34" charset="0"/>
                        <a:buChar char="•"/>
                      </a:pPr>
                      <a:r>
                        <a:rPr lang="es-MX" sz="1200" dirty="0" smtClean="0"/>
                        <a:t> </a:t>
                      </a:r>
                      <a:r>
                        <a:rPr kumimoji="0" lang="es-ES" sz="1200" kern="1200" dirty="0" smtClean="0">
                          <a:solidFill>
                            <a:schemeClr val="dk1"/>
                          </a:solidFill>
                          <a:latin typeface="+mn-lt"/>
                          <a:ea typeface="+mn-ea"/>
                          <a:cs typeface="+mn-cs"/>
                        </a:rPr>
                        <a:t>Promover la activación física entre los alumnos, incentivando a través de acciones lúdicas.</a:t>
                      </a:r>
                      <a:endParaRPr kumimoji="0" lang="es-MX" sz="1200" kern="1200" dirty="0" smtClean="0">
                        <a:solidFill>
                          <a:schemeClr val="dk1"/>
                        </a:solidFill>
                        <a:latin typeface="+mn-lt"/>
                        <a:ea typeface="+mn-ea"/>
                        <a:cs typeface="+mn-cs"/>
                      </a:endParaRPr>
                    </a:p>
                    <a:p>
                      <a:pPr lvl="0">
                        <a:buFont typeface="Arial" pitchFamily="34" charset="0"/>
                        <a:buChar char="•"/>
                      </a:pPr>
                      <a:r>
                        <a:rPr kumimoji="0" lang="es-ES" sz="1200" kern="1200" dirty="0" smtClean="0">
                          <a:solidFill>
                            <a:schemeClr val="dk1"/>
                          </a:solidFill>
                          <a:latin typeface="+mn-lt"/>
                          <a:ea typeface="+mn-ea"/>
                          <a:cs typeface="+mn-cs"/>
                        </a:rPr>
                        <a:t>Generar entre la población escolar la práctica de actividades físicas que les permitan acrecentar una activación corporal.</a:t>
                      </a:r>
                      <a:endParaRPr kumimoji="0" lang="es-MX" sz="1200" kern="1200" dirty="0" smtClean="0">
                        <a:solidFill>
                          <a:schemeClr val="dk1"/>
                        </a:solidFill>
                        <a:latin typeface="+mn-lt"/>
                        <a:ea typeface="+mn-ea"/>
                        <a:cs typeface="+mn-cs"/>
                      </a:endParaRPr>
                    </a:p>
                    <a:p>
                      <a:pPr>
                        <a:buFont typeface="Arial" pitchFamily="34" charset="0"/>
                        <a:buChar char="•"/>
                      </a:pPr>
                      <a:r>
                        <a:rPr kumimoji="0" lang="es-ES" sz="1200" kern="1200" dirty="0" smtClean="0">
                          <a:solidFill>
                            <a:schemeClr val="dk1"/>
                          </a:solidFill>
                          <a:latin typeface="+mn-lt"/>
                          <a:ea typeface="+mn-ea"/>
                          <a:cs typeface="+mn-cs"/>
                        </a:rPr>
                        <a:t>Contribuir y promover la salud entre los estudiantes por medio de la activación física constante.</a:t>
                      </a:r>
                      <a:endParaRPr lang="es-ES" sz="1200" b="0" dirty="0"/>
                    </a:p>
                  </a:txBody>
                  <a:tcPr/>
                </a:tc>
                <a:tc>
                  <a:txBody>
                    <a:bodyPr/>
                    <a:lstStyle/>
                    <a:p>
                      <a:endParaRPr lang="es-ES" sz="1200" baseline="0" dirty="0" smtClean="0"/>
                    </a:p>
                    <a:p>
                      <a:pPr lvl="0">
                        <a:buFont typeface="Arial" pitchFamily="34" charset="0"/>
                        <a:buChar char="•"/>
                      </a:pPr>
                      <a:r>
                        <a:rPr kumimoji="0" lang="es-ES" sz="1200" kern="1200" dirty="0" smtClean="0">
                          <a:solidFill>
                            <a:schemeClr val="dk1"/>
                          </a:solidFill>
                          <a:latin typeface="+mn-lt"/>
                          <a:ea typeface="+mn-ea"/>
                          <a:cs typeface="+mn-cs"/>
                        </a:rPr>
                        <a:t>Propiciar oportunidades para una vida saludable.</a:t>
                      </a:r>
                      <a:endParaRPr kumimoji="0" lang="es-MX" sz="1200" kern="1200" dirty="0" smtClean="0">
                        <a:solidFill>
                          <a:schemeClr val="dk1"/>
                        </a:solidFill>
                        <a:latin typeface="+mn-lt"/>
                        <a:ea typeface="+mn-ea"/>
                        <a:cs typeface="+mn-cs"/>
                      </a:endParaRPr>
                    </a:p>
                    <a:p>
                      <a:pPr lvl="0">
                        <a:buFont typeface="Arial" pitchFamily="34" charset="0"/>
                        <a:buChar char="•"/>
                      </a:pPr>
                      <a:r>
                        <a:rPr kumimoji="0" lang="es-ES" sz="1200" kern="1200" dirty="0" smtClean="0">
                          <a:solidFill>
                            <a:schemeClr val="dk1"/>
                          </a:solidFill>
                          <a:latin typeface="+mn-lt"/>
                          <a:ea typeface="+mn-ea"/>
                          <a:cs typeface="+mn-cs"/>
                        </a:rPr>
                        <a:t>Obtener conocimiento para actuar conforme una cultura de salud y tener una mejor calidad de vida.</a:t>
                      </a:r>
                      <a:endParaRPr kumimoji="0" lang="es-MX" sz="1200" kern="1200" dirty="0" smtClean="0">
                        <a:solidFill>
                          <a:schemeClr val="dk1"/>
                        </a:solidFill>
                        <a:latin typeface="+mn-lt"/>
                        <a:ea typeface="+mn-ea"/>
                        <a:cs typeface="+mn-cs"/>
                      </a:endParaRPr>
                    </a:p>
                    <a:p>
                      <a:pPr lvl="0">
                        <a:buFont typeface="Arial" pitchFamily="34" charset="0"/>
                        <a:buChar char="•"/>
                      </a:pPr>
                      <a:r>
                        <a:rPr kumimoji="0" lang="es-ES" sz="1200" kern="1200" dirty="0" smtClean="0">
                          <a:solidFill>
                            <a:schemeClr val="dk1"/>
                          </a:solidFill>
                          <a:latin typeface="+mn-lt"/>
                          <a:ea typeface="+mn-ea"/>
                          <a:cs typeface="+mn-cs"/>
                        </a:rPr>
                        <a:t>Mejorar  el rendimiento escolar, con mejor alimentación y la práctica de actividad física.</a:t>
                      </a:r>
                      <a:endParaRPr kumimoji="0" lang="es-MX" sz="1200" kern="1200" dirty="0" smtClean="0">
                        <a:solidFill>
                          <a:schemeClr val="dk1"/>
                        </a:solidFill>
                        <a:latin typeface="+mn-lt"/>
                        <a:ea typeface="+mn-ea"/>
                        <a:cs typeface="+mn-cs"/>
                      </a:endParaRPr>
                    </a:p>
                    <a:p>
                      <a:pPr lvl="0">
                        <a:buFont typeface="Arial" pitchFamily="34" charset="0"/>
                        <a:buChar char="•"/>
                      </a:pPr>
                      <a:r>
                        <a:rPr kumimoji="0" lang="es-ES" sz="1200" kern="1200" dirty="0" smtClean="0">
                          <a:solidFill>
                            <a:schemeClr val="dk1"/>
                          </a:solidFill>
                          <a:latin typeface="+mn-lt"/>
                          <a:ea typeface="+mn-ea"/>
                          <a:cs typeface="+mn-cs"/>
                        </a:rPr>
                        <a:t>Incluir  recursos y procesos  de actividad física y recreativa, que construyan una escuela saludable y segura. </a:t>
                      </a:r>
                      <a:endParaRPr kumimoji="0" lang="es-MX" sz="1200" kern="1200" dirty="0" smtClean="0">
                        <a:solidFill>
                          <a:schemeClr val="dk1"/>
                        </a:solidFill>
                        <a:latin typeface="+mn-lt"/>
                        <a:ea typeface="+mn-ea"/>
                        <a:cs typeface="+mn-cs"/>
                      </a:endParaRPr>
                    </a:p>
                    <a:p>
                      <a:pPr lvl="0">
                        <a:buFont typeface="Arial" pitchFamily="34" charset="0"/>
                        <a:buChar char="•"/>
                      </a:pPr>
                      <a:r>
                        <a:rPr kumimoji="0" lang="es-ES" sz="1200" kern="1200" dirty="0" smtClean="0">
                          <a:solidFill>
                            <a:schemeClr val="dk1"/>
                          </a:solidFill>
                          <a:latin typeface="+mn-lt"/>
                          <a:ea typeface="+mn-ea"/>
                          <a:cs typeface="+mn-cs"/>
                        </a:rPr>
                        <a:t>Integrar a la comunidad a las actividades saludables y los beneficios que se obtengan.</a:t>
                      </a:r>
                      <a:endParaRPr kumimoji="0" lang="es-MX" sz="1200" kern="1200" dirty="0" smtClean="0">
                        <a:solidFill>
                          <a:schemeClr val="dk1"/>
                        </a:solidFill>
                        <a:latin typeface="+mn-lt"/>
                        <a:ea typeface="+mn-ea"/>
                        <a:cs typeface="+mn-cs"/>
                      </a:endParaRPr>
                    </a:p>
                    <a:p>
                      <a:pPr lvl="0">
                        <a:buFont typeface="Arial" pitchFamily="34" charset="0"/>
                        <a:buChar char="•"/>
                      </a:pPr>
                      <a:r>
                        <a:rPr kumimoji="0" lang="es-ES" sz="1200" kern="1200" dirty="0" smtClean="0">
                          <a:solidFill>
                            <a:schemeClr val="dk1"/>
                          </a:solidFill>
                          <a:latin typeface="+mn-lt"/>
                          <a:ea typeface="+mn-ea"/>
                          <a:cs typeface="+mn-cs"/>
                        </a:rPr>
                        <a:t>Fortalecer las actividades de educación física.</a:t>
                      </a:r>
                      <a:endParaRPr kumimoji="0" lang="es-MX" sz="1800" kern="1200" dirty="0" smtClean="0">
                        <a:solidFill>
                          <a:schemeClr val="dk1"/>
                        </a:solidFill>
                        <a:latin typeface="+mn-lt"/>
                        <a:ea typeface="+mn-ea"/>
                        <a:cs typeface="+mn-cs"/>
                      </a:endParaRPr>
                    </a:p>
                    <a:p>
                      <a:pPr>
                        <a:buFont typeface="Arial" pitchFamily="34" charset="0"/>
                        <a:buChar char="•"/>
                      </a:pPr>
                      <a:endParaRPr lang="es-ES" sz="1200" b="0" dirty="0" smtClean="0">
                        <a:latin typeface="+mn-lt"/>
                      </a:endParaRPr>
                    </a:p>
                  </a:txBody>
                  <a:tcPr/>
                </a:tc>
              </a:tr>
            </a:tbl>
          </a:graphicData>
        </a:graphic>
      </p:graphicFrame>
      <p:sp>
        <p:nvSpPr>
          <p:cNvPr id="6" name="5 CuadroTexto"/>
          <p:cNvSpPr txBox="1"/>
          <p:nvPr/>
        </p:nvSpPr>
        <p:spPr>
          <a:xfrm>
            <a:off x="642910" y="214290"/>
            <a:ext cx="7858180" cy="646331"/>
          </a:xfrm>
          <a:prstGeom prst="rect">
            <a:avLst/>
          </a:prstGeom>
          <a:noFill/>
        </p:spPr>
        <p:txBody>
          <a:bodyPr wrap="square" rtlCol="0">
            <a:spAutoFit/>
          </a:bodyPr>
          <a:lstStyle/>
          <a:p>
            <a:pPr algn="ctr"/>
            <a:r>
              <a:rPr lang="es-MX" sz="3600" dirty="0" smtClean="0">
                <a:solidFill>
                  <a:schemeClr val="accent2">
                    <a:lumMod val="75000"/>
                  </a:schemeClr>
                </a:solidFill>
                <a:effectLst>
                  <a:outerShdw blurRad="38100" dist="38100" dir="2700000" algn="tl">
                    <a:srgbClr val="000000">
                      <a:alpha val="43137"/>
                    </a:srgbClr>
                  </a:outerShdw>
                </a:effectLst>
              </a:rPr>
              <a:t>PROGRAMA DE ACTIVACIÓN FÍSICA</a:t>
            </a:r>
            <a:endParaRPr lang="es-MX" sz="3600" dirty="0">
              <a:solidFill>
                <a:schemeClr val="accent2">
                  <a:lumMod val="75000"/>
                </a:schemeClr>
              </a:solidFill>
              <a:effectLst>
                <a:outerShdw blurRad="38100" dist="38100" dir="2700000" algn="tl">
                  <a:srgbClr val="000000">
                    <a:alpha val="43137"/>
                  </a:srgbClr>
                </a:outerShdw>
              </a:effectLst>
            </a:endParaRP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28604"/>
            <a:ext cx="8686800" cy="838200"/>
          </a:xfrm>
        </p:spPr>
        <p:txBody>
          <a:bodyPr/>
          <a:lstStyle/>
          <a:p>
            <a:pPr algn="ctr"/>
            <a:r>
              <a:rPr lang="es-MX" dirty="0" smtClean="0"/>
              <a:t>GESTIÓN ESCOLAR</a:t>
            </a:r>
            <a:endParaRPr lang="es-MX" dirty="0"/>
          </a:p>
        </p:txBody>
      </p:sp>
      <p:sp>
        <p:nvSpPr>
          <p:cNvPr id="3" name="2 Marcador de contenido"/>
          <p:cNvSpPr>
            <a:spLocks noGrp="1"/>
          </p:cNvSpPr>
          <p:nvPr>
            <p:ph idx="1"/>
          </p:nvPr>
        </p:nvSpPr>
        <p:spPr/>
        <p:txBody>
          <a:bodyPr/>
          <a:lstStyle/>
          <a:p>
            <a:pPr algn="just"/>
            <a:r>
              <a:rPr lang="es-MX" dirty="0" smtClean="0"/>
              <a:t>Los estándares de gestión para la educación  básica son referentes que orientan lo que el colectivo debiese estar realizando a nivel de escuela y de aula para asegurar los aprendizajes de todos los alumnos y los propósitos educativos de grado, de nivel y de la educación básica.</a:t>
            </a:r>
            <a:endParaRPr lang="es-MX" dirty="0"/>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2" name="Picture 2" descr="E:\Imagen1.png"/>
          <p:cNvPicPr>
            <a:picLocks noChangeAspect="1" noChangeArrowheads="1"/>
          </p:cNvPicPr>
          <p:nvPr/>
        </p:nvPicPr>
        <p:blipFill>
          <a:blip r:embed="rId2"/>
          <a:srcRect/>
          <a:stretch>
            <a:fillRect/>
          </a:stretch>
        </p:blipFill>
        <p:spPr bwMode="auto">
          <a:xfrm>
            <a:off x="357158" y="-285776"/>
            <a:ext cx="8631312" cy="6858000"/>
          </a:xfrm>
          <a:prstGeom prst="rect">
            <a:avLst/>
          </a:prstGeom>
          <a:noFill/>
        </p:spPr>
      </p:pic>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Título"/>
          <p:cNvSpPr>
            <a:spLocks noGrp="1"/>
          </p:cNvSpPr>
          <p:nvPr>
            <p:ph type="title"/>
          </p:nvPr>
        </p:nvSpPr>
        <p:spPr/>
        <p:txBody>
          <a:bodyPr>
            <a:normAutofit fontScale="90000"/>
          </a:bodyPr>
          <a:lstStyle/>
          <a:p>
            <a:pPr algn="ctr"/>
            <a:r>
              <a:rPr lang="es-MX" dirty="0" smtClean="0"/>
              <a:t>DIMENSIÓN PEDAGÓGICA</a:t>
            </a:r>
            <a:br>
              <a:rPr lang="es-MX" dirty="0" smtClean="0"/>
            </a:br>
            <a:endParaRPr lang="es-MX" dirty="0"/>
          </a:p>
        </p:txBody>
      </p:sp>
      <p:sp>
        <p:nvSpPr>
          <p:cNvPr id="3" name="2 Marcador de contenido"/>
          <p:cNvSpPr>
            <a:spLocks noGrp="1"/>
          </p:cNvSpPr>
          <p:nvPr>
            <p:ph idx="1"/>
          </p:nvPr>
        </p:nvSpPr>
        <p:spPr/>
        <p:txBody>
          <a:bodyPr/>
          <a:lstStyle/>
          <a:p>
            <a:endParaRPr lang="es-MX" dirty="0" smtClean="0"/>
          </a:p>
          <a:p>
            <a:pPr algn="just"/>
            <a:r>
              <a:rPr lang="es-MX" dirty="0" smtClean="0"/>
              <a:t>Fortalecer los procesos pedagógicos relacionados con el aprendizaje y las formas de enseñanza, así como medio para desarrollar competencias.</a:t>
            </a:r>
            <a:endParaRPr lang="es-MX" dirty="0"/>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34" name="Oval 10"/>
          <p:cNvSpPr>
            <a:spLocks noChangeArrowheads="1"/>
          </p:cNvSpPr>
          <p:nvPr/>
        </p:nvSpPr>
        <p:spPr bwMode="auto">
          <a:xfrm>
            <a:off x="762000" y="2362200"/>
            <a:ext cx="3276600" cy="609600"/>
          </a:xfrm>
          <a:prstGeom prst="ellipse">
            <a:avLst/>
          </a:prstGeom>
          <a:solidFill>
            <a:srgbClr val="FFFFCC"/>
          </a:solidFill>
          <a:ln w="9525">
            <a:solidFill>
              <a:schemeClr val="tx1"/>
            </a:solidFill>
            <a:round/>
            <a:headEnd/>
            <a:tailEnd/>
          </a:ln>
          <a:effectLst/>
        </p:spPr>
        <p:txBody>
          <a:bodyPr wrap="none" anchor="ctr"/>
          <a:lstStyle/>
          <a:p>
            <a:pPr algn="ctr" eaLnBrk="0" hangingPunct="0"/>
            <a:r>
              <a:rPr lang="es-ES_tradnl" sz="1700" dirty="0" smtClean="0">
                <a:solidFill>
                  <a:srgbClr val="FF0000"/>
                </a:solidFill>
                <a:latin typeface="Arial" charset="0"/>
              </a:rPr>
              <a:t>ATP de DGEP</a:t>
            </a:r>
            <a:endParaRPr lang="es-ES_tradnl" sz="1700" dirty="0">
              <a:solidFill>
                <a:srgbClr val="FF0000"/>
              </a:solidFill>
              <a:latin typeface="Arial" charset="0"/>
            </a:endParaRPr>
          </a:p>
        </p:txBody>
      </p:sp>
      <p:sp>
        <p:nvSpPr>
          <p:cNvPr id="154630" name="Rectangle 6"/>
          <p:cNvSpPr>
            <a:spLocks noChangeArrowheads="1"/>
          </p:cNvSpPr>
          <p:nvPr/>
        </p:nvSpPr>
        <p:spPr bwMode="auto">
          <a:xfrm>
            <a:off x="1643042" y="214290"/>
            <a:ext cx="5791200" cy="785818"/>
          </a:xfrm>
          <a:prstGeom prst="rect">
            <a:avLst/>
          </a:prstGeom>
          <a:solidFill>
            <a:srgbClr val="FFFFCC"/>
          </a:solidFill>
          <a:ln w="9525">
            <a:noFill/>
            <a:miter lim="800000"/>
            <a:headEnd/>
            <a:tailEnd/>
          </a:ln>
          <a:effectLst/>
        </p:spPr>
        <p:txBody>
          <a:bodyPr wrap="none" anchor="ctr"/>
          <a:lstStyle/>
          <a:p>
            <a:pPr algn="ctr" eaLnBrk="0" hangingPunct="0"/>
            <a:r>
              <a:rPr lang="es-ES_tradnl" sz="1700" dirty="0" smtClean="0">
                <a:solidFill>
                  <a:srgbClr val="FF0000"/>
                </a:solidFill>
                <a:latin typeface="Arial" charset="0"/>
              </a:rPr>
              <a:t>Estrategia  de Acompañamiento</a:t>
            </a:r>
          </a:p>
          <a:p>
            <a:pPr algn="ctr" eaLnBrk="0" hangingPunct="0"/>
            <a:r>
              <a:rPr lang="es-ES_tradnl" sz="1700" b="1" dirty="0" smtClean="0">
                <a:solidFill>
                  <a:srgbClr val="FF0000"/>
                </a:solidFill>
                <a:latin typeface="Arial" charset="0"/>
              </a:rPr>
              <a:t>         Comunidades Lectoras            </a:t>
            </a:r>
            <a:endParaRPr lang="es-ES_tradnl" sz="1700" dirty="0" smtClean="0">
              <a:solidFill>
                <a:srgbClr val="FF0000"/>
              </a:solidFill>
              <a:latin typeface="Arial" charset="0"/>
            </a:endParaRPr>
          </a:p>
          <a:p>
            <a:pPr algn="ctr" eaLnBrk="0" hangingPunct="0"/>
            <a:r>
              <a:rPr lang="es-ES_tradnl" sz="1700" b="1" dirty="0" smtClean="0">
                <a:solidFill>
                  <a:srgbClr val="FF0000"/>
                </a:solidFill>
                <a:latin typeface="Arial" charset="0"/>
              </a:rPr>
              <a:t>         </a:t>
            </a:r>
            <a:endParaRPr lang="es-ES_tradnl" sz="1700" dirty="0">
              <a:solidFill>
                <a:srgbClr val="FF0000"/>
              </a:solidFill>
              <a:latin typeface="Arial" charset="0"/>
            </a:endParaRPr>
          </a:p>
        </p:txBody>
      </p:sp>
      <p:sp>
        <p:nvSpPr>
          <p:cNvPr id="154631" name="Rectangle 7"/>
          <p:cNvSpPr>
            <a:spLocks noChangeArrowheads="1"/>
          </p:cNvSpPr>
          <p:nvPr/>
        </p:nvSpPr>
        <p:spPr bwMode="auto">
          <a:xfrm>
            <a:off x="1905000" y="1524000"/>
            <a:ext cx="5257800" cy="609600"/>
          </a:xfrm>
          <a:prstGeom prst="rect">
            <a:avLst/>
          </a:prstGeom>
          <a:solidFill>
            <a:srgbClr val="FFFFCC"/>
          </a:solidFill>
          <a:ln w="9525">
            <a:solidFill>
              <a:schemeClr val="tx1"/>
            </a:solidFill>
            <a:miter lim="800000"/>
            <a:headEnd/>
            <a:tailEnd/>
          </a:ln>
          <a:effectLst/>
        </p:spPr>
        <p:txBody>
          <a:bodyPr wrap="none" anchor="ctr"/>
          <a:lstStyle/>
          <a:p>
            <a:pPr algn="ctr" eaLnBrk="0" hangingPunct="0"/>
            <a:r>
              <a:rPr lang="es-ES_tradnl" sz="1600" dirty="0" smtClean="0">
                <a:solidFill>
                  <a:srgbClr val="FF0000"/>
                </a:solidFill>
                <a:latin typeface="Arial" charset="0"/>
              </a:rPr>
              <a:t>Dirección de Proyectos Educativos</a:t>
            </a:r>
          </a:p>
          <a:p>
            <a:pPr algn="ctr" eaLnBrk="0" hangingPunct="0"/>
            <a:r>
              <a:rPr lang="es-ES_tradnl" sz="1600" b="1" dirty="0" smtClean="0">
                <a:solidFill>
                  <a:srgbClr val="FF0000"/>
                </a:solidFill>
                <a:latin typeface="Arial" charset="0"/>
              </a:rPr>
              <a:t> </a:t>
            </a:r>
            <a:endParaRPr lang="es-ES" sz="1600" dirty="0">
              <a:solidFill>
                <a:srgbClr val="FF0000"/>
              </a:solidFill>
              <a:latin typeface="Arial" charset="0"/>
            </a:endParaRPr>
          </a:p>
        </p:txBody>
      </p:sp>
      <p:sp>
        <p:nvSpPr>
          <p:cNvPr id="154632" name="Line 8"/>
          <p:cNvSpPr>
            <a:spLocks noChangeShapeType="1"/>
          </p:cNvSpPr>
          <p:nvPr/>
        </p:nvSpPr>
        <p:spPr bwMode="auto">
          <a:xfrm>
            <a:off x="4429124" y="1000108"/>
            <a:ext cx="45719" cy="571504"/>
          </a:xfrm>
          <a:prstGeom prst="line">
            <a:avLst/>
          </a:prstGeom>
          <a:noFill/>
          <a:ln w="9525">
            <a:solidFill>
              <a:schemeClr val="tx1"/>
            </a:solidFill>
            <a:round/>
            <a:headEnd/>
            <a:tailEnd/>
          </a:ln>
          <a:effectLst/>
        </p:spPr>
        <p:txBody>
          <a:bodyPr/>
          <a:lstStyle/>
          <a:p>
            <a:endParaRPr lang="es-MX">
              <a:solidFill>
                <a:srgbClr val="FF0000"/>
              </a:solidFill>
            </a:endParaRPr>
          </a:p>
        </p:txBody>
      </p:sp>
      <p:sp>
        <p:nvSpPr>
          <p:cNvPr id="154633" name="Oval 9"/>
          <p:cNvSpPr>
            <a:spLocks noChangeArrowheads="1"/>
          </p:cNvSpPr>
          <p:nvPr/>
        </p:nvSpPr>
        <p:spPr bwMode="auto">
          <a:xfrm>
            <a:off x="5257800" y="2362200"/>
            <a:ext cx="3124200" cy="685800"/>
          </a:xfrm>
          <a:prstGeom prst="ellipse">
            <a:avLst/>
          </a:prstGeom>
          <a:solidFill>
            <a:srgbClr val="FFFFCC"/>
          </a:solidFill>
          <a:ln w="9525">
            <a:solidFill>
              <a:schemeClr val="tx1"/>
            </a:solidFill>
            <a:round/>
            <a:headEnd/>
            <a:tailEnd/>
          </a:ln>
          <a:effectLst/>
        </p:spPr>
        <p:txBody>
          <a:bodyPr wrap="none" anchor="ctr"/>
          <a:lstStyle/>
          <a:p>
            <a:pPr algn="ctr" eaLnBrk="0" hangingPunct="0"/>
            <a:r>
              <a:rPr lang="es-ES_tradnl" sz="1700" dirty="0" smtClean="0">
                <a:solidFill>
                  <a:srgbClr val="FF0000"/>
                </a:solidFill>
                <a:latin typeface="Arial" charset="0"/>
              </a:rPr>
              <a:t>Jefe de Sector </a:t>
            </a:r>
            <a:r>
              <a:rPr lang="es-ES_tradnl" sz="1700" dirty="0">
                <a:solidFill>
                  <a:srgbClr val="FF0000"/>
                </a:solidFill>
                <a:latin typeface="Arial" charset="0"/>
              </a:rPr>
              <a:t>E.</a:t>
            </a:r>
            <a:endParaRPr lang="es-ES" sz="1700" dirty="0">
              <a:solidFill>
                <a:srgbClr val="FF0000"/>
              </a:solidFill>
              <a:latin typeface="Arial" charset="0"/>
            </a:endParaRPr>
          </a:p>
        </p:txBody>
      </p:sp>
      <p:sp>
        <p:nvSpPr>
          <p:cNvPr id="154635" name="Line 11"/>
          <p:cNvSpPr>
            <a:spLocks noChangeShapeType="1"/>
          </p:cNvSpPr>
          <p:nvPr/>
        </p:nvSpPr>
        <p:spPr bwMode="auto">
          <a:xfrm>
            <a:off x="2514600" y="2133600"/>
            <a:ext cx="0" cy="228600"/>
          </a:xfrm>
          <a:prstGeom prst="line">
            <a:avLst/>
          </a:prstGeom>
          <a:noFill/>
          <a:ln w="9525">
            <a:solidFill>
              <a:schemeClr val="tx1"/>
            </a:solidFill>
            <a:round/>
            <a:headEnd/>
            <a:tailEnd/>
          </a:ln>
          <a:effectLst/>
        </p:spPr>
        <p:txBody>
          <a:bodyPr/>
          <a:lstStyle/>
          <a:p>
            <a:endParaRPr lang="es-MX">
              <a:solidFill>
                <a:srgbClr val="FF0000"/>
              </a:solidFill>
            </a:endParaRPr>
          </a:p>
        </p:txBody>
      </p:sp>
      <p:sp>
        <p:nvSpPr>
          <p:cNvPr id="154636" name="Line 12"/>
          <p:cNvSpPr>
            <a:spLocks noChangeShapeType="1"/>
          </p:cNvSpPr>
          <p:nvPr/>
        </p:nvSpPr>
        <p:spPr bwMode="auto">
          <a:xfrm flipH="1">
            <a:off x="6477000" y="2133600"/>
            <a:ext cx="0" cy="228600"/>
          </a:xfrm>
          <a:prstGeom prst="line">
            <a:avLst/>
          </a:prstGeom>
          <a:noFill/>
          <a:ln w="9525">
            <a:solidFill>
              <a:schemeClr val="tx1"/>
            </a:solidFill>
            <a:round/>
            <a:headEnd/>
            <a:tailEnd/>
          </a:ln>
          <a:effectLst/>
        </p:spPr>
        <p:txBody>
          <a:bodyPr/>
          <a:lstStyle/>
          <a:p>
            <a:endParaRPr lang="es-MX">
              <a:solidFill>
                <a:srgbClr val="FF0000"/>
              </a:solidFill>
            </a:endParaRPr>
          </a:p>
        </p:txBody>
      </p:sp>
      <p:sp>
        <p:nvSpPr>
          <p:cNvPr id="154637" name="Oval 13"/>
          <p:cNvSpPr>
            <a:spLocks noChangeArrowheads="1"/>
          </p:cNvSpPr>
          <p:nvPr/>
        </p:nvSpPr>
        <p:spPr bwMode="auto">
          <a:xfrm>
            <a:off x="457200" y="3352800"/>
            <a:ext cx="2057400" cy="609600"/>
          </a:xfrm>
          <a:prstGeom prst="ellipse">
            <a:avLst/>
          </a:prstGeom>
          <a:solidFill>
            <a:srgbClr val="FFFFCC"/>
          </a:solidFill>
          <a:ln w="9525">
            <a:solidFill>
              <a:schemeClr val="tx1"/>
            </a:solidFill>
            <a:round/>
            <a:headEnd/>
            <a:tailEnd/>
          </a:ln>
          <a:effectLst/>
        </p:spPr>
        <p:txBody>
          <a:bodyPr wrap="none" anchor="ctr"/>
          <a:lstStyle/>
          <a:p>
            <a:pPr algn="ctr" eaLnBrk="0" hangingPunct="0"/>
            <a:r>
              <a:rPr lang="es-ES_tradnl" sz="1700" dirty="0" smtClean="0">
                <a:solidFill>
                  <a:srgbClr val="FF0000"/>
                </a:solidFill>
                <a:latin typeface="Arial" charset="0"/>
              </a:rPr>
              <a:t>ATP de Sector E.</a:t>
            </a:r>
            <a:endParaRPr lang="es-ES_tradnl" sz="1700" dirty="0">
              <a:solidFill>
                <a:srgbClr val="FF0000"/>
              </a:solidFill>
              <a:latin typeface="Arial" charset="0"/>
            </a:endParaRPr>
          </a:p>
        </p:txBody>
      </p:sp>
      <p:sp>
        <p:nvSpPr>
          <p:cNvPr id="154638" name="Oval 14"/>
          <p:cNvSpPr>
            <a:spLocks noChangeArrowheads="1"/>
          </p:cNvSpPr>
          <p:nvPr/>
        </p:nvSpPr>
        <p:spPr bwMode="auto">
          <a:xfrm>
            <a:off x="3786182" y="4143380"/>
            <a:ext cx="1905000" cy="685800"/>
          </a:xfrm>
          <a:prstGeom prst="ellipse">
            <a:avLst/>
          </a:prstGeom>
          <a:solidFill>
            <a:srgbClr val="FFFFCC"/>
          </a:solidFill>
          <a:ln w="9525">
            <a:solidFill>
              <a:schemeClr val="tx1"/>
            </a:solidFill>
            <a:round/>
            <a:headEnd/>
            <a:tailEnd/>
          </a:ln>
          <a:effectLst/>
        </p:spPr>
        <p:txBody>
          <a:bodyPr wrap="none" anchor="ctr"/>
          <a:lstStyle/>
          <a:p>
            <a:pPr algn="ctr" eaLnBrk="0" hangingPunct="0"/>
            <a:endParaRPr lang="es-ES_tradnl" sz="1700" dirty="0">
              <a:solidFill>
                <a:srgbClr val="FF0000"/>
              </a:solidFill>
              <a:latin typeface="Arial" charset="0"/>
            </a:endParaRPr>
          </a:p>
          <a:p>
            <a:pPr algn="ctr" eaLnBrk="0" hangingPunct="0"/>
            <a:r>
              <a:rPr lang="es-ES_tradnl" sz="1700" dirty="0" smtClean="0">
                <a:solidFill>
                  <a:srgbClr val="FF0000"/>
                </a:solidFill>
                <a:latin typeface="Arial" charset="0"/>
              </a:rPr>
              <a:t>Colectivo Escolar</a:t>
            </a:r>
            <a:endParaRPr lang="es-ES_tradnl" sz="1700" dirty="0">
              <a:solidFill>
                <a:srgbClr val="FF0000"/>
              </a:solidFill>
              <a:latin typeface="Arial" charset="0"/>
            </a:endParaRPr>
          </a:p>
          <a:p>
            <a:pPr algn="ctr" eaLnBrk="0" hangingPunct="0"/>
            <a:endParaRPr lang="es-ES" sz="1700" dirty="0">
              <a:solidFill>
                <a:srgbClr val="FF0000"/>
              </a:solidFill>
              <a:latin typeface="Arial" charset="0"/>
            </a:endParaRPr>
          </a:p>
        </p:txBody>
      </p:sp>
      <p:sp>
        <p:nvSpPr>
          <p:cNvPr id="154639" name="Rectangle 15"/>
          <p:cNvSpPr>
            <a:spLocks noChangeArrowheads="1"/>
          </p:cNvSpPr>
          <p:nvPr/>
        </p:nvSpPr>
        <p:spPr bwMode="auto">
          <a:xfrm>
            <a:off x="5214942" y="3429000"/>
            <a:ext cx="1719258" cy="533400"/>
          </a:xfrm>
          <a:prstGeom prst="rect">
            <a:avLst/>
          </a:prstGeom>
          <a:solidFill>
            <a:srgbClr val="FFFFCC"/>
          </a:solidFill>
          <a:ln w="9525">
            <a:solidFill>
              <a:schemeClr val="tx1"/>
            </a:solidFill>
            <a:miter lim="800000"/>
            <a:headEnd/>
            <a:tailEnd/>
          </a:ln>
          <a:effectLst/>
        </p:spPr>
        <p:txBody>
          <a:bodyPr wrap="none" anchor="ctr"/>
          <a:lstStyle/>
          <a:p>
            <a:pPr algn="ctr" eaLnBrk="0" hangingPunct="0"/>
            <a:r>
              <a:rPr lang="es-ES_tradnl" sz="1700" dirty="0">
                <a:solidFill>
                  <a:srgbClr val="FF0000"/>
                </a:solidFill>
                <a:latin typeface="Arial" charset="0"/>
              </a:rPr>
              <a:t>Supervisor(a)</a:t>
            </a:r>
          </a:p>
          <a:p>
            <a:pPr algn="ctr" eaLnBrk="0" hangingPunct="0"/>
            <a:r>
              <a:rPr lang="es-ES_tradnl" sz="1700" dirty="0">
                <a:solidFill>
                  <a:srgbClr val="FF0000"/>
                </a:solidFill>
                <a:latin typeface="Arial" charset="0"/>
              </a:rPr>
              <a:t>Zona Escolar</a:t>
            </a:r>
            <a:endParaRPr lang="es-ES" sz="1700" dirty="0">
              <a:solidFill>
                <a:srgbClr val="FF0000"/>
              </a:solidFill>
              <a:latin typeface="Arial" charset="0"/>
            </a:endParaRPr>
          </a:p>
        </p:txBody>
      </p:sp>
      <p:sp>
        <p:nvSpPr>
          <p:cNvPr id="154641" name="Oval 17"/>
          <p:cNvSpPr>
            <a:spLocks noChangeArrowheads="1"/>
          </p:cNvSpPr>
          <p:nvPr/>
        </p:nvSpPr>
        <p:spPr bwMode="auto">
          <a:xfrm>
            <a:off x="2667000" y="3200400"/>
            <a:ext cx="2057400" cy="609600"/>
          </a:xfrm>
          <a:prstGeom prst="ellipse">
            <a:avLst/>
          </a:prstGeom>
          <a:solidFill>
            <a:srgbClr val="FFFFCC"/>
          </a:solidFill>
          <a:ln w="9525">
            <a:solidFill>
              <a:schemeClr val="tx1"/>
            </a:solidFill>
            <a:round/>
            <a:headEnd/>
            <a:tailEnd/>
          </a:ln>
          <a:effectLst/>
        </p:spPr>
        <p:txBody>
          <a:bodyPr wrap="none" anchor="ctr"/>
          <a:lstStyle/>
          <a:p>
            <a:pPr algn="ctr" eaLnBrk="0" hangingPunct="0"/>
            <a:r>
              <a:rPr lang="es-ES_tradnl" sz="1700" dirty="0">
                <a:solidFill>
                  <a:srgbClr val="FF0000"/>
                </a:solidFill>
                <a:latin typeface="Arial" charset="0"/>
              </a:rPr>
              <a:t>ATP de </a:t>
            </a:r>
          </a:p>
          <a:p>
            <a:pPr algn="ctr" eaLnBrk="0" hangingPunct="0"/>
            <a:r>
              <a:rPr lang="es-ES_tradnl" sz="1700" dirty="0">
                <a:solidFill>
                  <a:srgbClr val="FF0000"/>
                </a:solidFill>
                <a:latin typeface="Arial" charset="0"/>
              </a:rPr>
              <a:t>Zona Escolar</a:t>
            </a:r>
            <a:endParaRPr lang="es-ES" sz="1700" dirty="0">
              <a:solidFill>
                <a:srgbClr val="FF0000"/>
              </a:solidFill>
              <a:latin typeface="Arial" charset="0"/>
            </a:endParaRPr>
          </a:p>
        </p:txBody>
      </p:sp>
      <p:sp>
        <p:nvSpPr>
          <p:cNvPr id="154642" name="Rectangle 18"/>
          <p:cNvSpPr>
            <a:spLocks noChangeArrowheads="1"/>
          </p:cNvSpPr>
          <p:nvPr/>
        </p:nvSpPr>
        <p:spPr bwMode="auto">
          <a:xfrm>
            <a:off x="7162800" y="3429000"/>
            <a:ext cx="1752600" cy="533400"/>
          </a:xfrm>
          <a:prstGeom prst="rect">
            <a:avLst/>
          </a:prstGeom>
          <a:solidFill>
            <a:srgbClr val="FFFFCC"/>
          </a:solidFill>
          <a:ln w="9525">
            <a:solidFill>
              <a:schemeClr val="tx1"/>
            </a:solidFill>
            <a:miter lim="800000"/>
            <a:headEnd/>
            <a:tailEnd/>
          </a:ln>
          <a:effectLst/>
        </p:spPr>
        <p:txBody>
          <a:bodyPr wrap="none" anchor="ctr"/>
          <a:lstStyle/>
          <a:p>
            <a:pPr algn="ctr" eaLnBrk="0" hangingPunct="0"/>
            <a:r>
              <a:rPr lang="es-ES" sz="1700" dirty="0" smtClean="0">
                <a:solidFill>
                  <a:srgbClr val="FF0000"/>
                </a:solidFill>
                <a:latin typeface="Arial" charset="0"/>
              </a:rPr>
              <a:t>Director (a)</a:t>
            </a:r>
            <a:endParaRPr lang="es-ES" sz="1700" dirty="0">
              <a:solidFill>
                <a:srgbClr val="FF0000"/>
              </a:solidFill>
              <a:latin typeface="Arial" charset="0"/>
            </a:endParaRPr>
          </a:p>
        </p:txBody>
      </p:sp>
      <p:sp>
        <p:nvSpPr>
          <p:cNvPr id="154643" name="Oval 19"/>
          <p:cNvSpPr>
            <a:spLocks noChangeArrowheads="1"/>
          </p:cNvSpPr>
          <p:nvPr/>
        </p:nvSpPr>
        <p:spPr bwMode="auto">
          <a:xfrm>
            <a:off x="3428992" y="5000636"/>
            <a:ext cx="2357454" cy="857256"/>
          </a:xfrm>
          <a:prstGeom prst="ellipse">
            <a:avLst/>
          </a:prstGeom>
          <a:solidFill>
            <a:srgbClr val="FFFFCC"/>
          </a:solidFill>
          <a:ln w="9525">
            <a:solidFill>
              <a:schemeClr val="tx1"/>
            </a:solidFill>
            <a:round/>
            <a:headEnd/>
            <a:tailEnd/>
          </a:ln>
          <a:effectLst/>
        </p:spPr>
        <p:txBody>
          <a:bodyPr wrap="none" anchor="ctr"/>
          <a:lstStyle/>
          <a:p>
            <a:pPr algn="ctr" eaLnBrk="0" hangingPunct="0"/>
            <a:r>
              <a:rPr lang="es-ES_tradnl" sz="1700" dirty="0">
                <a:solidFill>
                  <a:srgbClr val="FF0000"/>
                </a:solidFill>
                <a:latin typeface="Arial" charset="0"/>
              </a:rPr>
              <a:t>Padres de </a:t>
            </a:r>
          </a:p>
          <a:p>
            <a:pPr algn="ctr" eaLnBrk="0" hangingPunct="0"/>
            <a:r>
              <a:rPr lang="es-ES_tradnl" sz="1700" dirty="0">
                <a:solidFill>
                  <a:srgbClr val="FF0000"/>
                </a:solidFill>
                <a:latin typeface="Arial" charset="0"/>
              </a:rPr>
              <a:t>Familia</a:t>
            </a:r>
            <a:endParaRPr lang="es-ES" sz="1700" dirty="0">
              <a:solidFill>
                <a:srgbClr val="FF0000"/>
              </a:solidFill>
              <a:latin typeface="Arial" charset="0"/>
            </a:endParaRPr>
          </a:p>
        </p:txBody>
      </p:sp>
      <p:sp>
        <p:nvSpPr>
          <p:cNvPr id="154645" name="Oval 21"/>
          <p:cNvSpPr>
            <a:spLocks noChangeArrowheads="1"/>
          </p:cNvSpPr>
          <p:nvPr/>
        </p:nvSpPr>
        <p:spPr bwMode="auto">
          <a:xfrm>
            <a:off x="1071538" y="4500570"/>
            <a:ext cx="2000264" cy="857256"/>
          </a:xfrm>
          <a:prstGeom prst="ellipse">
            <a:avLst/>
          </a:prstGeom>
          <a:solidFill>
            <a:srgbClr val="FFFFCC"/>
          </a:solidFill>
          <a:ln w="9525">
            <a:solidFill>
              <a:schemeClr val="tx1"/>
            </a:solidFill>
            <a:round/>
            <a:headEnd/>
            <a:tailEnd/>
          </a:ln>
          <a:effectLst/>
        </p:spPr>
        <p:txBody>
          <a:bodyPr wrap="none" anchor="ctr"/>
          <a:lstStyle/>
          <a:p>
            <a:pPr algn="ctr" eaLnBrk="0" hangingPunct="0"/>
            <a:r>
              <a:rPr lang="es-ES_tradnl" sz="1700" dirty="0">
                <a:solidFill>
                  <a:srgbClr val="FF0000"/>
                </a:solidFill>
                <a:latin typeface="Arial" charset="0"/>
              </a:rPr>
              <a:t>Alumnos</a:t>
            </a:r>
            <a:endParaRPr lang="es-ES" sz="1700" dirty="0">
              <a:solidFill>
                <a:srgbClr val="FF0000"/>
              </a:solidFill>
              <a:latin typeface="Arial" charset="0"/>
            </a:endParaRPr>
          </a:p>
        </p:txBody>
      </p:sp>
      <p:sp>
        <p:nvSpPr>
          <p:cNvPr id="154646" name="Oval 22"/>
          <p:cNvSpPr>
            <a:spLocks noChangeArrowheads="1"/>
          </p:cNvSpPr>
          <p:nvPr/>
        </p:nvSpPr>
        <p:spPr bwMode="auto">
          <a:xfrm>
            <a:off x="6357950" y="4572008"/>
            <a:ext cx="2428892" cy="785818"/>
          </a:xfrm>
          <a:prstGeom prst="ellipse">
            <a:avLst/>
          </a:prstGeom>
          <a:solidFill>
            <a:srgbClr val="FFFFCC"/>
          </a:solidFill>
          <a:ln w="9525">
            <a:solidFill>
              <a:schemeClr val="tx1"/>
            </a:solidFill>
            <a:round/>
            <a:headEnd/>
            <a:tailEnd/>
          </a:ln>
          <a:effectLst/>
        </p:spPr>
        <p:txBody>
          <a:bodyPr wrap="none" anchor="ctr"/>
          <a:lstStyle/>
          <a:p>
            <a:pPr algn="ctr" eaLnBrk="0" hangingPunct="0"/>
            <a:r>
              <a:rPr lang="es-ES_tradnl" sz="1700" dirty="0">
                <a:solidFill>
                  <a:srgbClr val="FF0000"/>
                </a:solidFill>
                <a:latin typeface="Arial" charset="0"/>
              </a:rPr>
              <a:t>Comunidad</a:t>
            </a:r>
            <a:endParaRPr lang="es-ES" sz="1700" dirty="0">
              <a:solidFill>
                <a:srgbClr val="FF0000"/>
              </a:solidFill>
              <a:latin typeface="Arial" charset="0"/>
            </a:endParaRPr>
          </a:p>
        </p:txBody>
      </p:sp>
      <p:sp>
        <p:nvSpPr>
          <p:cNvPr id="154654" name="Line 30"/>
          <p:cNvSpPr>
            <a:spLocks noChangeShapeType="1"/>
          </p:cNvSpPr>
          <p:nvPr/>
        </p:nvSpPr>
        <p:spPr bwMode="auto">
          <a:xfrm flipH="1">
            <a:off x="1371600" y="2971800"/>
            <a:ext cx="381000" cy="381000"/>
          </a:xfrm>
          <a:prstGeom prst="line">
            <a:avLst/>
          </a:prstGeom>
          <a:noFill/>
          <a:ln w="9525">
            <a:solidFill>
              <a:schemeClr val="tx1"/>
            </a:solidFill>
            <a:round/>
            <a:headEnd/>
            <a:tailEnd/>
          </a:ln>
          <a:effectLst/>
        </p:spPr>
        <p:txBody>
          <a:bodyPr/>
          <a:lstStyle/>
          <a:p>
            <a:endParaRPr lang="es-MX">
              <a:solidFill>
                <a:srgbClr val="FF0000"/>
              </a:solidFill>
            </a:endParaRPr>
          </a:p>
        </p:txBody>
      </p:sp>
      <p:sp>
        <p:nvSpPr>
          <p:cNvPr id="154655" name="Line 31"/>
          <p:cNvSpPr>
            <a:spLocks noChangeShapeType="1"/>
          </p:cNvSpPr>
          <p:nvPr/>
        </p:nvSpPr>
        <p:spPr bwMode="auto">
          <a:xfrm>
            <a:off x="1752600" y="3962400"/>
            <a:ext cx="2033582" cy="466732"/>
          </a:xfrm>
          <a:prstGeom prst="line">
            <a:avLst/>
          </a:prstGeom>
          <a:noFill/>
          <a:ln w="9525">
            <a:solidFill>
              <a:schemeClr val="tx1"/>
            </a:solidFill>
            <a:round/>
            <a:headEnd/>
            <a:tailEnd/>
          </a:ln>
          <a:effectLst/>
        </p:spPr>
        <p:txBody>
          <a:bodyPr/>
          <a:lstStyle/>
          <a:p>
            <a:endParaRPr lang="es-MX">
              <a:solidFill>
                <a:srgbClr val="FF0000"/>
              </a:solidFill>
            </a:endParaRPr>
          </a:p>
        </p:txBody>
      </p:sp>
      <p:sp>
        <p:nvSpPr>
          <p:cNvPr id="154656" name="Line 32"/>
          <p:cNvSpPr>
            <a:spLocks noChangeShapeType="1"/>
          </p:cNvSpPr>
          <p:nvPr/>
        </p:nvSpPr>
        <p:spPr bwMode="auto">
          <a:xfrm flipV="1">
            <a:off x="2500298" y="3500438"/>
            <a:ext cx="214314" cy="142875"/>
          </a:xfrm>
          <a:prstGeom prst="line">
            <a:avLst/>
          </a:prstGeom>
          <a:noFill/>
          <a:ln w="9525">
            <a:solidFill>
              <a:schemeClr val="tx1"/>
            </a:solidFill>
            <a:round/>
            <a:headEnd/>
            <a:tailEnd/>
          </a:ln>
          <a:effectLst/>
        </p:spPr>
        <p:txBody>
          <a:bodyPr/>
          <a:lstStyle/>
          <a:p>
            <a:endParaRPr lang="es-MX">
              <a:solidFill>
                <a:srgbClr val="FF0000"/>
              </a:solidFill>
            </a:endParaRPr>
          </a:p>
        </p:txBody>
      </p:sp>
      <p:sp>
        <p:nvSpPr>
          <p:cNvPr id="154657" name="Line 33"/>
          <p:cNvSpPr>
            <a:spLocks noChangeShapeType="1"/>
          </p:cNvSpPr>
          <p:nvPr/>
        </p:nvSpPr>
        <p:spPr bwMode="auto">
          <a:xfrm>
            <a:off x="3505200" y="2895600"/>
            <a:ext cx="152400" cy="304800"/>
          </a:xfrm>
          <a:prstGeom prst="line">
            <a:avLst/>
          </a:prstGeom>
          <a:noFill/>
          <a:ln w="9525">
            <a:solidFill>
              <a:schemeClr val="tx1"/>
            </a:solidFill>
            <a:round/>
            <a:headEnd/>
            <a:tailEnd/>
          </a:ln>
          <a:effectLst/>
        </p:spPr>
        <p:txBody>
          <a:bodyPr/>
          <a:lstStyle/>
          <a:p>
            <a:endParaRPr lang="es-MX">
              <a:solidFill>
                <a:srgbClr val="FF0000"/>
              </a:solidFill>
            </a:endParaRPr>
          </a:p>
        </p:txBody>
      </p:sp>
      <p:sp>
        <p:nvSpPr>
          <p:cNvPr id="154658" name="Line 34"/>
          <p:cNvSpPr>
            <a:spLocks noChangeShapeType="1"/>
          </p:cNvSpPr>
          <p:nvPr/>
        </p:nvSpPr>
        <p:spPr bwMode="auto">
          <a:xfrm>
            <a:off x="3962400" y="2743200"/>
            <a:ext cx="1295400" cy="0"/>
          </a:xfrm>
          <a:prstGeom prst="line">
            <a:avLst/>
          </a:prstGeom>
          <a:noFill/>
          <a:ln w="9525">
            <a:solidFill>
              <a:schemeClr val="tx1"/>
            </a:solidFill>
            <a:round/>
            <a:headEnd/>
            <a:tailEnd/>
          </a:ln>
          <a:effectLst/>
        </p:spPr>
        <p:txBody>
          <a:bodyPr/>
          <a:lstStyle/>
          <a:p>
            <a:endParaRPr lang="es-MX">
              <a:solidFill>
                <a:srgbClr val="FF0000"/>
              </a:solidFill>
            </a:endParaRPr>
          </a:p>
        </p:txBody>
      </p:sp>
      <p:sp>
        <p:nvSpPr>
          <p:cNvPr id="154659" name="Line 35"/>
          <p:cNvSpPr>
            <a:spLocks noChangeShapeType="1"/>
          </p:cNvSpPr>
          <p:nvPr/>
        </p:nvSpPr>
        <p:spPr bwMode="auto">
          <a:xfrm>
            <a:off x="6172200" y="3048000"/>
            <a:ext cx="0" cy="457200"/>
          </a:xfrm>
          <a:prstGeom prst="line">
            <a:avLst/>
          </a:prstGeom>
          <a:noFill/>
          <a:ln w="9525">
            <a:solidFill>
              <a:schemeClr val="tx1"/>
            </a:solidFill>
            <a:round/>
            <a:headEnd/>
            <a:tailEnd/>
          </a:ln>
          <a:effectLst/>
        </p:spPr>
        <p:txBody>
          <a:bodyPr/>
          <a:lstStyle/>
          <a:p>
            <a:endParaRPr lang="es-MX">
              <a:solidFill>
                <a:srgbClr val="FF0000"/>
              </a:solidFill>
            </a:endParaRPr>
          </a:p>
        </p:txBody>
      </p:sp>
      <p:sp>
        <p:nvSpPr>
          <p:cNvPr id="154660" name="Line 36"/>
          <p:cNvSpPr>
            <a:spLocks noChangeShapeType="1"/>
          </p:cNvSpPr>
          <p:nvPr/>
        </p:nvSpPr>
        <p:spPr bwMode="auto">
          <a:xfrm flipH="1">
            <a:off x="7924800" y="2971800"/>
            <a:ext cx="0" cy="457200"/>
          </a:xfrm>
          <a:prstGeom prst="line">
            <a:avLst/>
          </a:prstGeom>
          <a:noFill/>
          <a:ln w="9525">
            <a:solidFill>
              <a:schemeClr val="tx1"/>
            </a:solidFill>
            <a:round/>
            <a:headEnd/>
            <a:tailEnd/>
          </a:ln>
          <a:effectLst/>
        </p:spPr>
        <p:txBody>
          <a:bodyPr/>
          <a:lstStyle/>
          <a:p>
            <a:endParaRPr lang="es-MX">
              <a:solidFill>
                <a:srgbClr val="FF0000"/>
              </a:solidFill>
            </a:endParaRPr>
          </a:p>
        </p:txBody>
      </p:sp>
      <p:sp>
        <p:nvSpPr>
          <p:cNvPr id="154662" name="Line 38"/>
          <p:cNvSpPr>
            <a:spLocks noChangeShapeType="1"/>
          </p:cNvSpPr>
          <p:nvPr/>
        </p:nvSpPr>
        <p:spPr bwMode="auto">
          <a:xfrm flipH="1">
            <a:off x="5500694" y="3962400"/>
            <a:ext cx="2424106" cy="323856"/>
          </a:xfrm>
          <a:prstGeom prst="line">
            <a:avLst/>
          </a:prstGeom>
          <a:noFill/>
          <a:ln w="9525">
            <a:solidFill>
              <a:schemeClr val="tx1"/>
            </a:solidFill>
            <a:round/>
            <a:headEnd/>
            <a:tailEnd/>
          </a:ln>
          <a:effectLst/>
        </p:spPr>
        <p:txBody>
          <a:bodyPr/>
          <a:lstStyle/>
          <a:p>
            <a:endParaRPr lang="es-MX">
              <a:solidFill>
                <a:srgbClr val="FF0000"/>
              </a:solidFill>
            </a:endParaRPr>
          </a:p>
        </p:txBody>
      </p:sp>
      <p:sp>
        <p:nvSpPr>
          <p:cNvPr id="154665" name="Line 41"/>
          <p:cNvSpPr>
            <a:spLocks noChangeShapeType="1"/>
          </p:cNvSpPr>
          <p:nvPr/>
        </p:nvSpPr>
        <p:spPr bwMode="auto">
          <a:xfrm flipH="1">
            <a:off x="4643430" y="4857760"/>
            <a:ext cx="45719" cy="214314"/>
          </a:xfrm>
          <a:prstGeom prst="line">
            <a:avLst/>
          </a:prstGeom>
          <a:noFill/>
          <a:ln w="9525">
            <a:solidFill>
              <a:schemeClr val="tx1"/>
            </a:solidFill>
            <a:round/>
            <a:headEnd/>
            <a:tailEnd/>
          </a:ln>
          <a:effectLst/>
        </p:spPr>
        <p:txBody>
          <a:bodyPr/>
          <a:lstStyle/>
          <a:p>
            <a:endParaRPr lang="es-MX">
              <a:solidFill>
                <a:srgbClr val="FF0000"/>
              </a:solidFill>
            </a:endParaRPr>
          </a:p>
        </p:txBody>
      </p:sp>
      <p:sp>
        <p:nvSpPr>
          <p:cNvPr id="154669" name="Line 45"/>
          <p:cNvSpPr>
            <a:spLocks noChangeShapeType="1"/>
          </p:cNvSpPr>
          <p:nvPr/>
        </p:nvSpPr>
        <p:spPr bwMode="auto">
          <a:xfrm>
            <a:off x="4038600" y="3810000"/>
            <a:ext cx="228600" cy="381000"/>
          </a:xfrm>
          <a:prstGeom prst="line">
            <a:avLst/>
          </a:prstGeom>
          <a:noFill/>
          <a:ln w="9525">
            <a:solidFill>
              <a:schemeClr val="tx1"/>
            </a:solidFill>
            <a:round/>
            <a:headEnd/>
            <a:tailEnd/>
          </a:ln>
          <a:effectLst/>
        </p:spPr>
        <p:txBody>
          <a:bodyPr/>
          <a:lstStyle/>
          <a:p>
            <a:endParaRPr lang="es-MX">
              <a:solidFill>
                <a:srgbClr val="FF0000"/>
              </a:solidFill>
            </a:endParaRPr>
          </a:p>
        </p:txBody>
      </p:sp>
      <p:sp>
        <p:nvSpPr>
          <p:cNvPr id="154672" name="Line 48"/>
          <p:cNvSpPr>
            <a:spLocks noChangeShapeType="1"/>
          </p:cNvSpPr>
          <p:nvPr/>
        </p:nvSpPr>
        <p:spPr bwMode="auto">
          <a:xfrm>
            <a:off x="5715008" y="4546287"/>
            <a:ext cx="785818" cy="240034"/>
          </a:xfrm>
          <a:prstGeom prst="line">
            <a:avLst/>
          </a:prstGeom>
          <a:noFill/>
          <a:ln w="9525">
            <a:solidFill>
              <a:schemeClr val="tx1"/>
            </a:solidFill>
            <a:round/>
            <a:headEnd/>
            <a:tailEnd/>
          </a:ln>
          <a:effectLst/>
        </p:spPr>
        <p:txBody>
          <a:bodyPr/>
          <a:lstStyle/>
          <a:p>
            <a:endParaRPr lang="es-MX">
              <a:solidFill>
                <a:srgbClr val="FF0000"/>
              </a:solidFill>
            </a:endParaRPr>
          </a:p>
        </p:txBody>
      </p:sp>
      <p:sp>
        <p:nvSpPr>
          <p:cNvPr id="154673" name="Line 49"/>
          <p:cNvSpPr>
            <a:spLocks noChangeShapeType="1"/>
          </p:cNvSpPr>
          <p:nvPr/>
        </p:nvSpPr>
        <p:spPr bwMode="auto">
          <a:xfrm>
            <a:off x="7858148" y="3929066"/>
            <a:ext cx="71438" cy="714380"/>
          </a:xfrm>
          <a:prstGeom prst="line">
            <a:avLst/>
          </a:prstGeom>
          <a:noFill/>
          <a:ln w="9525">
            <a:solidFill>
              <a:schemeClr val="tx1"/>
            </a:solidFill>
            <a:round/>
            <a:headEnd/>
            <a:tailEnd/>
          </a:ln>
          <a:effectLst/>
        </p:spPr>
        <p:txBody>
          <a:bodyPr/>
          <a:lstStyle/>
          <a:p>
            <a:endParaRPr lang="es-MX">
              <a:solidFill>
                <a:srgbClr val="FF0000"/>
              </a:solidFill>
            </a:endParaRPr>
          </a:p>
        </p:txBody>
      </p:sp>
      <p:sp>
        <p:nvSpPr>
          <p:cNvPr id="154674" name="Line 50"/>
          <p:cNvSpPr>
            <a:spLocks noChangeShapeType="1"/>
          </p:cNvSpPr>
          <p:nvPr/>
        </p:nvSpPr>
        <p:spPr bwMode="auto">
          <a:xfrm>
            <a:off x="2928926" y="5143512"/>
            <a:ext cx="571504" cy="285752"/>
          </a:xfrm>
          <a:prstGeom prst="line">
            <a:avLst/>
          </a:prstGeom>
          <a:noFill/>
          <a:ln w="9525">
            <a:solidFill>
              <a:schemeClr val="tx1"/>
            </a:solidFill>
            <a:round/>
            <a:headEnd/>
            <a:tailEnd/>
          </a:ln>
          <a:effectLst/>
        </p:spPr>
        <p:txBody>
          <a:bodyPr/>
          <a:lstStyle/>
          <a:p>
            <a:endParaRPr lang="es-MX">
              <a:solidFill>
                <a:srgbClr val="FF0000"/>
              </a:solidFill>
            </a:endParaRPr>
          </a:p>
        </p:txBody>
      </p:sp>
      <p:sp>
        <p:nvSpPr>
          <p:cNvPr id="154675" name="Line 51"/>
          <p:cNvSpPr>
            <a:spLocks noChangeShapeType="1"/>
          </p:cNvSpPr>
          <p:nvPr/>
        </p:nvSpPr>
        <p:spPr bwMode="auto">
          <a:xfrm flipH="1">
            <a:off x="3071802" y="4572008"/>
            <a:ext cx="733428" cy="285752"/>
          </a:xfrm>
          <a:prstGeom prst="line">
            <a:avLst/>
          </a:prstGeom>
          <a:noFill/>
          <a:ln w="9525">
            <a:solidFill>
              <a:schemeClr val="tx1"/>
            </a:solidFill>
            <a:round/>
            <a:headEnd/>
            <a:tailEnd/>
          </a:ln>
          <a:effectLst/>
        </p:spPr>
        <p:txBody>
          <a:bodyPr/>
          <a:lstStyle/>
          <a:p>
            <a:endParaRPr lang="es-MX">
              <a:solidFill>
                <a:srgbClr val="FF0000"/>
              </a:solidFill>
            </a:endParaRPr>
          </a:p>
        </p:txBody>
      </p:sp>
      <p:sp>
        <p:nvSpPr>
          <p:cNvPr id="154676" name="Line 52"/>
          <p:cNvSpPr>
            <a:spLocks noChangeShapeType="1"/>
          </p:cNvSpPr>
          <p:nvPr/>
        </p:nvSpPr>
        <p:spPr bwMode="auto">
          <a:xfrm flipV="1">
            <a:off x="5857884" y="5072074"/>
            <a:ext cx="571504" cy="357190"/>
          </a:xfrm>
          <a:prstGeom prst="line">
            <a:avLst/>
          </a:prstGeom>
          <a:noFill/>
          <a:ln w="9525">
            <a:solidFill>
              <a:schemeClr val="tx1"/>
            </a:solidFill>
            <a:round/>
            <a:headEnd/>
            <a:tailEnd/>
          </a:ln>
          <a:effectLst/>
        </p:spPr>
        <p:txBody>
          <a:bodyPr/>
          <a:lstStyle/>
          <a:p>
            <a:endParaRPr lang="es-MX">
              <a:solidFill>
                <a:srgbClr val="FF0000"/>
              </a:solidFill>
            </a:endParaRPr>
          </a:p>
        </p:txBody>
      </p:sp>
      <p:sp>
        <p:nvSpPr>
          <p:cNvPr id="154677" name="Line 53"/>
          <p:cNvSpPr>
            <a:spLocks noChangeShapeType="1"/>
          </p:cNvSpPr>
          <p:nvPr/>
        </p:nvSpPr>
        <p:spPr bwMode="auto">
          <a:xfrm>
            <a:off x="8001000" y="5410200"/>
            <a:ext cx="0" cy="0"/>
          </a:xfrm>
          <a:prstGeom prst="line">
            <a:avLst/>
          </a:prstGeom>
          <a:noFill/>
          <a:ln w="9525">
            <a:solidFill>
              <a:schemeClr val="tx1"/>
            </a:solidFill>
            <a:round/>
            <a:headEnd/>
            <a:tailEnd/>
          </a:ln>
          <a:effectLst/>
        </p:spPr>
        <p:txBody>
          <a:bodyPr/>
          <a:lstStyle/>
          <a:p>
            <a:endParaRPr lang="es-MX">
              <a:solidFill>
                <a:srgbClr val="FF0000"/>
              </a:solidFill>
            </a:endParaRPr>
          </a:p>
        </p:txBody>
      </p:sp>
      <p:sp>
        <p:nvSpPr>
          <p:cNvPr id="154680" name="AutoShape 56"/>
          <p:cNvSpPr>
            <a:spLocks noChangeArrowheads="1"/>
          </p:cNvSpPr>
          <p:nvPr/>
        </p:nvSpPr>
        <p:spPr bwMode="auto">
          <a:xfrm>
            <a:off x="4286248" y="5857892"/>
            <a:ext cx="609600" cy="590552"/>
          </a:xfrm>
          <a:prstGeom prst="downArrow">
            <a:avLst>
              <a:gd name="adj1" fmla="val 50000"/>
              <a:gd name="adj2" fmla="val 25000"/>
            </a:avLst>
          </a:prstGeom>
          <a:solidFill>
            <a:srgbClr val="FFFFCC"/>
          </a:solidFill>
          <a:ln w="9525">
            <a:solidFill>
              <a:schemeClr val="tx1"/>
            </a:solidFill>
            <a:miter lim="800000"/>
            <a:headEnd/>
            <a:tailEnd/>
          </a:ln>
          <a:effectLst/>
        </p:spPr>
        <p:txBody>
          <a:bodyPr wrap="none" anchor="ctr"/>
          <a:lstStyle/>
          <a:p>
            <a:endParaRPr lang="es-MX">
              <a:solidFill>
                <a:srgbClr val="FF0000"/>
              </a:solidFill>
            </a:endParaRPr>
          </a:p>
        </p:txBody>
      </p:sp>
      <p:cxnSp>
        <p:nvCxnSpPr>
          <p:cNvPr id="55" name="54 Conector recto"/>
          <p:cNvCxnSpPr>
            <a:stCxn id="154641" idx="6"/>
            <a:endCxn id="154639" idx="1"/>
          </p:cNvCxnSpPr>
          <p:nvPr/>
        </p:nvCxnSpPr>
        <p:spPr>
          <a:xfrm>
            <a:off x="4724400" y="3505200"/>
            <a:ext cx="490542" cy="190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58 Conector recto"/>
          <p:cNvCxnSpPr>
            <a:stCxn id="154639" idx="3"/>
            <a:endCxn id="154642" idx="1"/>
          </p:cNvCxnSpPr>
          <p:nvPr/>
        </p:nvCxnSpPr>
        <p:spPr>
          <a:xfrm>
            <a:off x="6934200" y="3695700"/>
            <a:ext cx="228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0"/>
            <a:ext cx="8229600" cy="1071546"/>
          </a:xfrm>
        </p:spPr>
        <p:txBody>
          <a:bodyPr>
            <a:noAutofit/>
          </a:bodyPr>
          <a:lstStyle/>
          <a:p>
            <a:pPr algn="ctr"/>
            <a:r>
              <a:rPr lang="es-MX" sz="3600" b="0" dirty="0" smtClean="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rPr>
              <a:t>PROGRAMA NACIONAL DE LECTURA </a:t>
            </a:r>
            <a:endParaRPr lang="es-ES" sz="3600" b="0" dirty="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endParaRPr>
          </a:p>
        </p:txBody>
      </p:sp>
      <p:graphicFrame>
        <p:nvGraphicFramePr>
          <p:cNvPr id="4" name="3 Marcador de contenido"/>
          <p:cNvGraphicFramePr>
            <a:graphicFrameLocks noGrp="1"/>
          </p:cNvGraphicFramePr>
          <p:nvPr>
            <p:ph idx="1"/>
          </p:nvPr>
        </p:nvGraphicFramePr>
        <p:xfrm>
          <a:off x="0" y="857232"/>
          <a:ext cx="9072594" cy="6876288"/>
        </p:xfrm>
        <a:graphic>
          <a:graphicData uri="http://schemas.openxmlformats.org/drawingml/2006/table">
            <a:tbl>
              <a:tblPr firstRow="1" bandRow="1">
                <a:tableStyleId>{00A15C55-8517-42AA-B614-E9B94910E393}</a:tableStyleId>
              </a:tblPr>
              <a:tblGrid>
                <a:gridCol w="2714612"/>
                <a:gridCol w="4378397"/>
                <a:gridCol w="1979585"/>
              </a:tblGrid>
              <a:tr h="375239">
                <a:tc>
                  <a:txBody>
                    <a:bodyPr/>
                    <a:lstStyle/>
                    <a:p>
                      <a:r>
                        <a:rPr lang="es-ES" sz="1200" dirty="0" smtClean="0"/>
                        <a:t>ACCIONES</a:t>
                      </a:r>
                      <a:endParaRPr lang="es-ES" sz="1200" dirty="0"/>
                    </a:p>
                  </a:txBody>
                  <a:tcPr/>
                </a:tc>
                <a:tc>
                  <a:txBody>
                    <a:bodyPr/>
                    <a:lstStyle/>
                    <a:p>
                      <a:r>
                        <a:rPr lang="es-ES" sz="1200" dirty="0" smtClean="0"/>
                        <a:t>PROPÓSITOS:</a:t>
                      </a:r>
                      <a:endParaRPr lang="es-ES" sz="1200" dirty="0"/>
                    </a:p>
                  </a:txBody>
                  <a:tcPr/>
                </a:tc>
                <a:tc>
                  <a:txBody>
                    <a:bodyPr/>
                    <a:lstStyle/>
                    <a:p>
                      <a:r>
                        <a:rPr lang="es-ES" sz="1200" dirty="0" smtClean="0"/>
                        <a:t>ÁREA</a:t>
                      </a:r>
                      <a:r>
                        <a:rPr lang="es-ES" sz="1200" baseline="0" dirty="0" smtClean="0"/>
                        <a:t> DE MEJORA EN EL CENTRO EDUCATIVO</a:t>
                      </a:r>
                      <a:endParaRPr lang="es-ES" sz="1200" dirty="0"/>
                    </a:p>
                  </a:txBody>
                  <a:tcPr/>
                </a:tc>
              </a:tr>
              <a:tr h="5847584">
                <a:tc>
                  <a:txBody>
                    <a:bodyPr/>
                    <a:lstStyle/>
                    <a:p>
                      <a:endParaRPr lang="es-ES" sz="1200" dirty="0" smtClean="0"/>
                    </a:p>
                    <a:p>
                      <a:pPr>
                        <a:buFont typeface="Wingdings" pitchFamily="2" charset="2"/>
                        <a:buChar char="Ø"/>
                      </a:pPr>
                      <a:r>
                        <a:rPr lang="es-ES" sz="1200" dirty="0" smtClean="0"/>
                        <a:t>Estrategia 11+ 1</a:t>
                      </a:r>
                    </a:p>
                    <a:p>
                      <a:pPr>
                        <a:buFont typeface="Wingdings" pitchFamily="2" charset="2"/>
                        <a:buChar char="Ø"/>
                      </a:pPr>
                      <a:endParaRPr lang="es-ES" sz="1200" dirty="0" smtClean="0"/>
                    </a:p>
                    <a:p>
                      <a:pPr>
                        <a:buFont typeface="Wingdings" pitchFamily="2" charset="2"/>
                        <a:buChar char="Ø"/>
                      </a:pPr>
                      <a:r>
                        <a:rPr lang="es-ES" sz="1200" dirty="0" smtClean="0"/>
                        <a:t>6 Acciones para el </a:t>
                      </a:r>
                    </a:p>
                    <a:p>
                      <a:pPr>
                        <a:buFont typeface="Wingdings" pitchFamily="2" charset="2"/>
                        <a:buNone/>
                      </a:pPr>
                      <a:r>
                        <a:rPr lang="es-ES" sz="1200" dirty="0" smtClean="0"/>
                        <a:t>     fortalecimiento de la Biblioteca</a:t>
                      </a:r>
                    </a:p>
                    <a:p>
                      <a:pPr>
                        <a:buFont typeface="Wingdings" pitchFamily="2" charset="2"/>
                        <a:buNone/>
                      </a:pPr>
                      <a:r>
                        <a:rPr lang="es-ES" sz="1200" baseline="0" dirty="0" smtClean="0"/>
                        <a:t>     </a:t>
                      </a:r>
                      <a:r>
                        <a:rPr lang="es-ES" sz="1200" dirty="0" smtClean="0"/>
                        <a:t>Escolar.</a:t>
                      </a:r>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None/>
                      </a:pPr>
                      <a:endParaRPr lang="es-ES" sz="1200" b="1" dirty="0"/>
                    </a:p>
                  </a:txBody>
                  <a:tcPr/>
                </a:tc>
                <a:tc>
                  <a:txBody>
                    <a:bodyPr/>
                    <a:lstStyle/>
                    <a:p>
                      <a:pPr marL="342900" indent="-342900">
                        <a:spcBef>
                          <a:spcPct val="20000"/>
                        </a:spcBef>
                        <a:buSzPct val="85000"/>
                        <a:buFont typeface="Wingdings" pitchFamily="2" charset="2"/>
                        <a:buChar char="ü"/>
                      </a:pPr>
                      <a:endParaRPr lang="es-ES" sz="1200" baseline="0" dirty="0" smtClean="0"/>
                    </a:p>
                    <a:p>
                      <a:pPr marL="342900" indent="-342900">
                        <a:spcBef>
                          <a:spcPct val="20000"/>
                        </a:spcBef>
                        <a:buSzPct val="85000"/>
                        <a:buFont typeface="Wingdings" pitchFamily="2" charset="2"/>
                        <a:buChar char="§"/>
                      </a:pPr>
                      <a:r>
                        <a:rPr lang="es-ES" sz="1200" dirty="0" smtClean="0"/>
                        <a:t>Contribuir al fortalecimiento de las</a:t>
                      </a:r>
                      <a:r>
                        <a:rPr lang="es-ES" sz="1200" baseline="0" dirty="0" smtClean="0"/>
                        <a:t> Competencias Comunicativas de los estudiantes de Educación Básica, mediante la instalación y uso de las Bibliotecas Escolares y de Aula.</a:t>
                      </a:r>
                    </a:p>
                    <a:p>
                      <a:pPr marL="342900" indent="-342900">
                        <a:spcBef>
                          <a:spcPct val="20000"/>
                        </a:spcBef>
                        <a:buSzPct val="85000"/>
                        <a:buFont typeface="Wingdings" pitchFamily="2" charset="2"/>
                        <a:buChar char="§"/>
                      </a:pPr>
                      <a:endParaRPr lang="es-ES" sz="1200" baseline="0" dirty="0" smtClean="0"/>
                    </a:p>
                    <a:p>
                      <a:pPr marL="342900" indent="-342900">
                        <a:spcBef>
                          <a:spcPct val="20000"/>
                        </a:spcBef>
                        <a:buSzPct val="85000"/>
                        <a:buFont typeface="Wingdings" pitchFamily="2" charset="2"/>
                        <a:buChar char="§"/>
                      </a:pPr>
                      <a:r>
                        <a:rPr lang="es-ES" sz="1200" baseline="0" dirty="0" smtClean="0"/>
                        <a:t>Promover y fortalecer la instalación y el uso de las Bibliotecas.</a:t>
                      </a:r>
                    </a:p>
                    <a:p>
                      <a:pPr marL="342900" indent="-342900">
                        <a:spcBef>
                          <a:spcPct val="20000"/>
                        </a:spcBef>
                        <a:buSzPct val="85000"/>
                        <a:buFont typeface="Wingdings" pitchFamily="2" charset="2"/>
                        <a:buChar char="§"/>
                      </a:pPr>
                      <a:r>
                        <a:rPr lang="es-ES" sz="1200" baseline="0" dirty="0" smtClean="0"/>
                        <a:t> </a:t>
                      </a:r>
                      <a:r>
                        <a:rPr lang="es-ES_tradnl" sz="1200" dirty="0" smtClean="0">
                          <a:cs typeface="Tahoma" pitchFamily="34" charset="0"/>
                        </a:rPr>
                        <a:t>Ruta de Acompañamiento .</a:t>
                      </a:r>
                    </a:p>
                    <a:p>
                      <a:pPr marL="342900" indent="-342900">
                        <a:spcBef>
                          <a:spcPct val="20000"/>
                        </a:spcBef>
                        <a:buSzPct val="85000"/>
                        <a:buFont typeface="Wingdings" pitchFamily="2" charset="2"/>
                        <a:buChar char="§"/>
                      </a:pPr>
                      <a:r>
                        <a:rPr lang="es-ES_tradnl" sz="1200" dirty="0" smtClean="0">
                          <a:cs typeface="Tahoma" pitchFamily="34" charset="0"/>
                        </a:rPr>
                        <a:t>Visitas de Seguimiento.</a:t>
                      </a:r>
                    </a:p>
                    <a:p>
                      <a:pPr marL="342900" indent="-342900">
                        <a:spcBef>
                          <a:spcPct val="20000"/>
                        </a:spcBef>
                        <a:buSzPct val="85000"/>
                        <a:buFont typeface="Wingdings" pitchFamily="2" charset="2"/>
                        <a:buChar char="§"/>
                      </a:pPr>
                      <a:r>
                        <a:rPr lang="es-ES_tradnl" sz="1200" dirty="0" smtClean="0">
                          <a:cs typeface="Tahoma" pitchFamily="34" charset="0"/>
                        </a:rPr>
                        <a:t>Acompaña.</a:t>
                      </a:r>
                    </a:p>
                    <a:p>
                      <a:pPr marL="342900" indent="-342900">
                        <a:spcBef>
                          <a:spcPct val="20000"/>
                        </a:spcBef>
                        <a:buSzPct val="85000"/>
                        <a:buFont typeface="Wingdings" pitchFamily="2" charset="2"/>
                        <a:buNone/>
                      </a:pPr>
                      <a:endParaRPr lang="es-ES_tradnl" sz="1200" dirty="0" smtClean="0">
                        <a:cs typeface="Tahoma" pitchFamily="34" charset="0"/>
                      </a:endParaRPr>
                    </a:p>
                    <a:p>
                      <a:pPr marL="342900" indent="-342900">
                        <a:spcBef>
                          <a:spcPct val="20000"/>
                        </a:spcBef>
                        <a:buSzPct val="85000"/>
                        <a:buFontTx/>
                        <a:buNone/>
                      </a:pPr>
                      <a:r>
                        <a:rPr lang="es-ES_tradnl" sz="1200" b="1" dirty="0" smtClean="0">
                          <a:cs typeface="Tahoma" pitchFamily="34" charset="0"/>
                        </a:rPr>
                        <a:t>Sectores Educativos</a:t>
                      </a:r>
                    </a:p>
                    <a:p>
                      <a:pPr marL="342900" indent="-342900">
                        <a:spcBef>
                          <a:spcPct val="20000"/>
                        </a:spcBef>
                        <a:buSzPct val="85000"/>
                        <a:buFont typeface="Wingdings" pitchFamily="2" charset="2"/>
                        <a:buChar char="§"/>
                      </a:pPr>
                      <a:r>
                        <a:rPr lang="es-ES_tradnl" sz="1200" dirty="0" smtClean="0">
                          <a:cs typeface="Tahoma" pitchFamily="34" charset="0"/>
                        </a:rPr>
                        <a:t>Selecciona las Zonas Escolares y Escuela para el Acompañamiento.</a:t>
                      </a:r>
                    </a:p>
                    <a:p>
                      <a:pPr marL="342900" indent="-342900">
                        <a:spcBef>
                          <a:spcPct val="20000"/>
                        </a:spcBef>
                        <a:buSzPct val="85000"/>
                        <a:buFont typeface="Wingdings" pitchFamily="2" charset="2"/>
                        <a:buChar char="§"/>
                      </a:pPr>
                      <a:r>
                        <a:rPr lang="es-ES_tradnl" sz="1200" dirty="0" smtClean="0">
                          <a:cs typeface="Tahoma" pitchFamily="34" charset="0"/>
                        </a:rPr>
                        <a:t>Elabora Planes  de Acción. </a:t>
                      </a:r>
                    </a:p>
                    <a:p>
                      <a:pPr marL="342900" indent="-342900">
                        <a:spcBef>
                          <a:spcPct val="20000"/>
                        </a:spcBef>
                        <a:buSzPct val="85000"/>
                        <a:buFont typeface="Wingdings" pitchFamily="2" charset="2"/>
                        <a:buChar char="§"/>
                      </a:pPr>
                      <a:r>
                        <a:rPr lang="es-ES_tradnl" sz="1200" dirty="0" smtClean="0">
                          <a:cs typeface="Tahoma" pitchFamily="34" charset="0"/>
                        </a:rPr>
                        <a:t>Da seguimiento a las actividades.</a:t>
                      </a:r>
                    </a:p>
                    <a:p>
                      <a:pPr marL="342900" indent="-342900">
                        <a:spcBef>
                          <a:spcPct val="20000"/>
                        </a:spcBef>
                        <a:buSzPct val="85000"/>
                        <a:buFont typeface="Wingdings" pitchFamily="2" charset="2"/>
                        <a:buChar char="§"/>
                      </a:pPr>
                      <a:r>
                        <a:rPr lang="es-ES_tradnl" sz="1200" dirty="0" smtClean="0">
                          <a:cs typeface="Tahoma" pitchFamily="34" charset="0"/>
                        </a:rPr>
                        <a:t>Asisten a reuniones convocadas por el nivel</a:t>
                      </a:r>
                      <a:r>
                        <a:rPr lang="es-ES_tradnl" sz="1200" baseline="0" dirty="0" smtClean="0">
                          <a:cs typeface="Tahoma" pitchFamily="34" charset="0"/>
                        </a:rPr>
                        <a:t> de a</a:t>
                      </a:r>
                      <a:r>
                        <a:rPr lang="es-ES_tradnl" sz="1200" dirty="0" smtClean="0">
                          <a:cs typeface="Tahoma" pitchFamily="34" charset="0"/>
                        </a:rPr>
                        <a:t>compañamiento.</a:t>
                      </a:r>
                    </a:p>
                    <a:p>
                      <a:pPr marL="342900" indent="-342900">
                        <a:spcBef>
                          <a:spcPct val="20000"/>
                        </a:spcBef>
                        <a:buSzPct val="85000"/>
                        <a:buFont typeface="Wingdings" pitchFamily="2" charset="2"/>
                        <a:buChar char="§"/>
                      </a:pPr>
                      <a:endParaRPr lang="es-ES" sz="1200" baseline="0" dirty="0" smtClean="0"/>
                    </a:p>
                    <a:p>
                      <a:pPr marL="342900" indent="-342900">
                        <a:spcBef>
                          <a:spcPct val="20000"/>
                        </a:spcBef>
                        <a:buSzPct val="85000"/>
                        <a:buFont typeface="Wingdings" pitchFamily="2" charset="2"/>
                        <a:buChar char="§"/>
                      </a:pPr>
                      <a:endParaRPr lang="es-ES" sz="1200" baseline="0" dirty="0" smtClean="0"/>
                    </a:p>
                    <a:p>
                      <a:pPr marL="342900" indent="-342900">
                        <a:spcBef>
                          <a:spcPct val="20000"/>
                        </a:spcBef>
                        <a:buSzPct val="85000"/>
                        <a:buFont typeface="Wingdings" pitchFamily="2" charset="2"/>
                        <a:buChar char="§"/>
                      </a:pPr>
                      <a:endParaRPr lang="es-ES" sz="1200" baseline="0" dirty="0" smtClean="0"/>
                    </a:p>
                    <a:p>
                      <a:pPr marL="342900" indent="-342900">
                        <a:spcBef>
                          <a:spcPct val="20000"/>
                        </a:spcBef>
                        <a:buSzPct val="85000"/>
                        <a:buFont typeface="Wingdings" pitchFamily="2" charset="2"/>
                        <a:buChar char="§"/>
                      </a:pPr>
                      <a:endParaRPr lang="es-ES" sz="1200" baseline="0" dirty="0" smtClean="0"/>
                    </a:p>
                    <a:p>
                      <a:pPr marL="342900" indent="-342900">
                        <a:spcBef>
                          <a:spcPct val="20000"/>
                        </a:spcBef>
                        <a:buSzPct val="85000"/>
                        <a:buFont typeface="Wingdings" pitchFamily="2" charset="2"/>
                        <a:buChar char="§"/>
                      </a:pPr>
                      <a:endParaRPr lang="es-ES" sz="1200" baseline="0" dirty="0" smtClean="0"/>
                    </a:p>
                    <a:p>
                      <a:pPr marL="342900" indent="-342900">
                        <a:spcBef>
                          <a:spcPct val="20000"/>
                        </a:spcBef>
                        <a:buSzPct val="85000"/>
                        <a:buFont typeface="Wingdings" pitchFamily="2" charset="2"/>
                        <a:buChar char="§"/>
                      </a:pPr>
                      <a:endParaRPr lang="es-ES" sz="1200" baseline="0" dirty="0" smtClean="0"/>
                    </a:p>
                    <a:p>
                      <a:pPr marL="342900" indent="-342900">
                        <a:spcBef>
                          <a:spcPct val="20000"/>
                        </a:spcBef>
                        <a:buSzPct val="85000"/>
                        <a:buFont typeface="Wingdings" pitchFamily="2" charset="2"/>
                        <a:buChar char="§"/>
                      </a:pPr>
                      <a:endParaRPr lang="es-ES" sz="1200" baseline="0" dirty="0" smtClean="0"/>
                    </a:p>
                    <a:p>
                      <a:pPr marL="342900" indent="-342900">
                        <a:spcBef>
                          <a:spcPct val="20000"/>
                        </a:spcBef>
                        <a:buSzPct val="85000"/>
                        <a:buFont typeface="Wingdings" pitchFamily="2" charset="2"/>
                        <a:buChar char="§"/>
                      </a:pPr>
                      <a:endParaRPr lang="es-ES" sz="1200" baseline="0" dirty="0" smtClean="0"/>
                    </a:p>
                    <a:p>
                      <a:pPr marL="342900" indent="-342900">
                        <a:spcBef>
                          <a:spcPct val="20000"/>
                        </a:spcBef>
                        <a:buSzPct val="85000"/>
                        <a:buFont typeface="Wingdings" pitchFamily="2" charset="2"/>
                        <a:buChar char="§"/>
                      </a:pPr>
                      <a:endParaRPr lang="es-ES" sz="1200" baseline="0" dirty="0" smtClean="0"/>
                    </a:p>
                    <a:p>
                      <a:pPr marL="342900" indent="-342900">
                        <a:spcBef>
                          <a:spcPct val="20000"/>
                        </a:spcBef>
                        <a:buSzPct val="85000"/>
                        <a:buFont typeface="Wingdings" pitchFamily="2" charset="2"/>
                        <a:buChar char="§"/>
                      </a:pPr>
                      <a:endParaRPr lang="es-ES" sz="1200" baseline="0" dirty="0" smtClean="0"/>
                    </a:p>
                    <a:p>
                      <a:pPr marL="342900" indent="-342900">
                        <a:spcBef>
                          <a:spcPct val="20000"/>
                        </a:spcBef>
                        <a:buSzPct val="85000"/>
                        <a:buFont typeface="Wingdings" pitchFamily="2" charset="2"/>
                        <a:buNone/>
                      </a:pPr>
                      <a:endParaRPr lang="es-ES" sz="1200" dirty="0"/>
                    </a:p>
                  </a:txBody>
                  <a:tcPr/>
                </a:tc>
                <a:tc>
                  <a:txBody>
                    <a:bodyPr/>
                    <a:lstStyle/>
                    <a:p>
                      <a:endParaRPr lang="es-ES" sz="1200" baseline="0" dirty="0" smtClean="0"/>
                    </a:p>
                    <a:p>
                      <a:pPr algn="l">
                        <a:buFont typeface="Wingdings" pitchFamily="2" charset="2"/>
                        <a:buChar char="§"/>
                      </a:pPr>
                      <a:r>
                        <a:rPr lang="es-ES" sz="1200" baseline="0" dirty="0" smtClean="0"/>
                        <a:t>Implementar ambientes </a:t>
                      </a:r>
                    </a:p>
                    <a:p>
                      <a:pPr algn="l">
                        <a:buFont typeface="Wingdings" pitchFamily="2" charset="2"/>
                        <a:buNone/>
                      </a:pPr>
                      <a:r>
                        <a:rPr lang="es-ES" sz="1200" baseline="0" dirty="0" smtClean="0"/>
                        <a:t>  de aprendizaje</a:t>
                      </a:r>
                    </a:p>
                    <a:p>
                      <a:pPr algn="l">
                        <a:buFont typeface="Wingdings" pitchFamily="2" charset="2"/>
                        <a:buNone/>
                      </a:pPr>
                      <a:r>
                        <a:rPr lang="es-ES" sz="1200" baseline="0" dirty="0" smtClean="0"/>
                        <a:t>  encaminados a fortalecer</a:t>
                      </a:r>
                    </a:p>
                    <a:p>
                      <a:pPr algn="l">
                        <a:buFont typeface="Wingdings" pitchFamily="2" charset="2"/>
                        <a:buNone/>
                      </a:pPr>
                      <a:r>
                        <a:rPr lang="es-ES" sz="1200" baseline="0" dirty="0" smtClean="0"/>
                        <a:t>  las Competencias</a:t>
                      </a:r>
                    </a:p>
                    <a:p>
                      <a:pPr algn="l">
                        <a:buFont typeface="Wingdings" pitchFamily="2" charset="2"/>
                        <a:buNone/>
                      </a:pPr>
                      <a:r>
                        <a:rPr lang="es-ES" sz="1200" baseline="0" dirty="0" smtClean="0"/>
                        <a:t>  Comunicativas.</a:t>
                      </a:r>
                    </a:p>
                    <a:p>
                      <a:pPr algn="l">
                        <a:buFont typeface="Wingdings" pitchFamily="2" charset="2"/>
                        <a:buChar char="§"/>
                      </a:pPr>
                      <a:r>
                        <a:rPr lang="es-ES" sz="1200" baseline="0" dirty="0" smtClean="0"/>
                        <a:t>Disponer de los acervos</a:t>
                      </a:r>
                    </a:p>
                    <a:p>
                      <a:pPr algn="l">
                        <a:buFont typeface="Wingdings" pitchFamily="2" charset="2"/>
                        <a:buNone/>
                      </a:pPr>
                      <a:r>
                        <a:rPr lang="es-ES" sz="1200" baseline="0" dirty="0" smtClean="0"/>
                        <a:t>   bibliográficos como </a:t>
                      </a:r>
                    </a:p>
                    <a:p>
                      <a:pPr algn="l">
                        <a:buFont typeface="Wingdings" pitchFamily="2" charset="2"/>
                        <a:buNone/>
                      </a:pPr>
                      <a:r>
                        <a:rPr lang="es-ES" sz="1200" baseline="0" dirty="0" smtClean="0"/>
                        <a:t>   herramienta</a:t>
                      </a:r>
                    </a:p>
                    <a:p>
                      <a:pPr algn="l">
                        <a:buFont typeface="Wingdings" pitchFamily="2" charset="2"/>
                        <a:buNone/>
                      </a:pPr>
                      <a:r>
                        <a:rPr lang="es-ES" sz="1200" baseline="0" dirty="0" smtClean="0"/>
                        <a:t>   indispensable en la</a:t>
                      </a:r>
                    </a:p>
                    <a:p>
                      <a:pPr algn="l">
                        <a:buFont typeface="Wingdings" pitchFamily="2" charset="2"/>
                        <a:buNone/>
                      </a:pPr>
                      <a:r>
                        <a:rPr lang="es-ES" sz="1200" baseline="0" dirty="0" smtClean="0"/>
                        <a:t>   práctica educativa.</a:t>
                      </a:r>
                    </a:p>
                    <a:p>
                      <a:pPr algn="l">
                        <a:buFont typeface="Wingdings" pitchFamily="2" charset="2"/>
                        <a:buChar char="§"/>
                      </a:pPr>
                      <a:r>
                        <a:rPr lang="es-ES" sz="1200" baseline="0" dirty="0" smtClean="0"/>
                        <a:t>Instalar la Biblioteca    </a:t>
                      </a:r>
                    </a:p>
                    <a:p>
                      <a:pPr algn="l">
                        <a:buFont typeface="Wingdings" pitchFamily="2" charset="2"/>
                        <a:buNone/>
                      </a:pPr>
                      <a:r>
                        <a:rPr lang="es-ES" sz="1200" baseline="0" dirty="0" smtClean="0"/>
                        <a:t>  Circulante dentro del</a:t>
                      </a:r>
                    </a:p>
                    <a:p>
                      <a:pPr algn="l">
                        <a:buFont typeface="Wingdings" pitchFamily="2" charset="2"/>
                        <a:buNone/>
                      </a:pPr>
                      <a:r>
                        <a:rPr lang="es-ES" sz="1200" baseline="0" dirty="0" smtClean="0"/>
                        <a:t>  salón permanentemente.</a:t>
                      </a:r>
                    </a:p>
                    <a:p>
                      <a:pPr algn="l">
                        <a:buFont typeface="Wingdings" pitchFamily="2" charset="2"/>
                        <a:buChar char="§"/>
                      </a:pPr>
                      <a:r>
                        <a:rPr lang="es-ES" sz="1200" baseline="0" dirty="0" smtClean="0"/>
                        <a:t>Introducir a los alumnos </a:t>
                      </a:r>
                    </a:p>
                    <a:p>
                      <a:pPr algn="l">
                        <a:buFont typeface="Wingdings" pitchFamily="2" charset="2"/>
                        <a:buNone/>
                      </a:pPr>
                      <a:r>
                        <a:rPr lang="es-ES" sz="1200" baseline="0" dirty="0" smtClean="0"/>
                        <a:t>   en actividades  periódicas  </a:t>
                      </a:r>
                    </a:p>
                    <a:p>
                      <a:pPr algn="l">
                        <a:buFont typeface="Wingdings" pitchFamily="2" charset="2"/>
                        <a:buNone/>
                      </a:pPr>
                      <a:r>
                        <a:rPr lang="es-ES" sz="1200" baseline="0" dirty="0" smtClean="0"/>
                        <a:t>   de investigación dentro </a:t>
                      </a:r>
                    </a:p>
                    <a:p>
                      <a:pPr algn="l">
                        <a:buFont typeface="Wingdings" pitchFamily="2" charset="2"/>
                        <a:buNone/>
                      </a:pPr>
                      <a:r>
                        <a:rPr lang="es-ES" sz="1200" baseline="0" dirty="0" smtClean="0"/>
                        <a:t>   de las Bibliotecas</a:t>
                      </a:r>
                    </a:p>
                    <a:p>
                      <a:pPr algn="l">
                        <a:buFont typeface="Wingdings" pitchFamily="2" charset="2"/>
                        <a:buNone/>
                      </a:pPr>
                      <a:r>
                        <a:rPr lang="es-ES" sz="1200" baseline="0" dirty="0" smtClean="0"/>
                        <a:t>   Escolares y</a:t>
                      </a:r>
                    </a:p>
                    <a:p>
                      <a:pPr algn="l">
                        <a:buFont typeface="Wingdings" pitchFamily="2" charset="2"/>
                        <a:buNone/>
                      </a:pPr>
                      <a:r>
                        <a:rPr lang="es-ES" sz="1200" baseline="0" dirty="0" smtClean="0"/>
                        <a:t>   de Aula.</a:t>
                      </a:r>
                    </a:p>
                    <a:p>
                      <a:pPr algn="l">
                        <a:buFont typeface="Wingdings" pitchFamily="2" charset="2"/>
                        <a:buChar char="§"/>
                      </a:pPr>
                      <a:r>
                        <a:rPr lang="es-ES" sz="1200" baseline="0" dirty="0" smtClean="0"/>
                        <a:t>Involucrar a Maestros,</a:t>
                      </a:r>
                    </a:p>
                    <a:p>
                      <a:pPr algn="l">
                        <a:buFont typeface="Wingdings" pitchFamily="2" charset="2"/>
                        <a:buNone/>
                      </a:pPr>
                      <a:r>
                        <a:rPr lang="es-ES" sz="1200" baseline="0" dirty="0" smtClean="0"/>
                        <a:t>  Padres de Familia y/o</a:t>
                      </a:r>
                    </a:p>
                    <a:p>
                      <a:pPr algn="l">
                        <a:buFont typeface="Wingdings" pitchFamily="2" charset="2"/>
                        <a:buNone/>
                      </a:pPr>
                      <a:r>
                        <a:rPr lang="es-ES" sz="1200" baseline="0" dirty="0" smtClean="0"/>
                        <a:t>  Tutores en la lectura</a:t>
                      </a:r>
                    </a:p>
                    <a:p>
                      <a:pPr algn="l">
                        <a:buFont typeface="Wingdings" pitchFamily="2" charset="2"/>
                        <a:buNone/>
                      </a:pPr>
                      <a:r>
                        <a:rPr lang="es-ES" sz="1200" baseline="0" dirty="0" smtClean="0"/>
                        <a:t>  compartida, en voz alta y</a:t>
                      </a:r>
                    </a:p>
                    <a:p>
                      <a:pPr algn="l">
                        <a:buFont typeface="Wingdings" pitchFamily="2" charset="2"/>
                        <a:buNone/>
                      </a:pPr>
                      <a:r>
                        <a:rPr lang="es-ES" sz="1200" baseline="0" dirty="0" smtClean="0"/>
                        <a:t>  de comprensión dentro de</a:t>
                      </a:r>
                    </a:p>
                    <a:p>
                      <a:pPr algn="l">
                        <a:buFont typeface="Wingdings" pitchFamily="2" charset="2"/>
                        <a:buNone/>
                      </a:pPr>
                      <a:r>
                        <a:rPr lang="es-ES" sz="1200" baseline="0" dirty="0" smtClean="0"/>
                        <a:t>  aula y tareas escolares.</a:t>
                      </a:r>
                    </a:p>
                    <a:p>
                      <a:pPr algn="l">
                        <a:buFont typeface="Wingdings" pitchFamily="2" charset="2"/>
                        <a:buChar char="§"/>
                      </a:pPr>
                      <a:endParaRPr lang="es-ES" sz="1200" baseline="0" dirty="0" smtClean="0"/>
                    </a:p>
                    <a:p>
                      <a:pPr algn="l">
                        <a:buFont typeface="Wingdings" pitchFamily="2" charset="2"/>
                        <a:buNone/>
                      </a:pPr>
                      <a:endParaRPr lang="es-ES" sz="1200" baseline="0" dirty="0" smtClean="0"/>
                    </a:p>
                  </a:txBody>
                  <a:tcPr/>
                </a:tc>
              </a:tr>
            </a:tbl>
          </a:graphicData>
        </a:graphic>
      </p:graphicFrame>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0" y="928670"/>
          <a:ext cx="9144000" cy="5929330"/>
        </p:xfrm>
        <a:graphic>
          <a:graphicData uri="http://schemas.openxmlformats.org/drawingml/2006/table">
            <a:tbl>
              <a:tblPr firstRow="1" bandRow="1">
                <a:tableStyleId>{00A15C55-8517-42AA-B614-E9B94910E393}</a:tableStyleId>
              </a:tblPr>
              <a:tblGrid>
                <a:gridCol w="3674691"/>
                <a:gridCol w="3418318"/>
                <a:gridCol w="1198583"/>
                <a:gridCol w="852408"/>
              </a:tblGrid>
              <a:tr h="721068">
                <a:tc>
                  <a:txBody>
                    <a:bodyPr/>
                    <a:lstStyle/>
                    <a:p>
                      <a:r>
                        <a:rPr lang="es-ES" sz="1200" dirty="0" smtClean="0"/>
                        <a:t>LINEAS DE ACCIÓN</a:t>
                      </a:r>
                      <a:endParaRPr lang="es-ES" sz="1200" dirty="0"/>
                    </a:p>
                  </a:txBody>
                  <a:tcPr/>
                </a:tc>
                <a:tc>
                  <a:txBody>
                    <a:bodyPr/>
                    <a:lstStyle/>
                    <a:p>
                      <a:r>
                        <a:rPr lang="es-ES" sz="1200" dirty="0" smtClean="0"/>
                        <a:t>ESTRATEGIAS</a:t>
                      </a:r>
                      <a:endParaRPr lang="es-ES" sz="1200" dirty="0"/>
                    </a:p>
                  </a:txBody>
                  <a:tcPr/>
                </a:tc>
                <a:tc>
                  <a:txBody>
                    <a:bodyPr/>
                    <a:lstStyle/>
                    <a:p>
                      <a:r>
                        <a:rPr lang="es-ES" sz="1200" dirty="0" smtClean="0"/>
                        <a:t>RESPON-SABLES</a:t>
                      </a:r>
                      <a:endParaRPr lang="es-ES" sz="1200" dirty="0"/>
                    </a:p>
                  </a:txBody>
                  <a:tcPr/>
                </a:tc>
                <a:tc>
                  <a:txBody>
                    <a:bodyPr/>
                    <a:lstStyle/>
                    <a:p>
                      <a:r>
                        <a:rPr lang="es-ES" sz="1200" dirty="0" smtClean="0"/>
                        <a:t>FECHA</a:t>
                      </a:r>
                      <a:endParaRPr lang="es-ES" sz="1200" dirty="0"/>
                    </a:p>
                  </a:txBody>
                  <a:tcPr/>
                </a:tc>
              </a:tr>
              <a:tr h="5208262">
                <a:tc>
                  <a:txBody>
                    <a:bodyPr/>
                    <a:lstStyle/>
                    <a:p>
                      <a:pPr>
                        <a:buFont typeface="Wingdings" pitchFamily="2" charset="2"/>
                        <a:buNone/>
                      </a:pPr>
                      <a:endParaRPr lang="es-ES" sz="1200" dirty="0" smtClean="0"/>
                    </a:p>
                    <a:p>
                      <a:pPr>
                        <a:buFont typeface="Wingdings" pitchFamily="2" charset="2"/>
                        <a:buNone/>
                      </a:pPr>
                      <a:endParaRPr lang="es-ES" sz="1200" dirty="0" smtClean="0"/>
                    </a:p>
                    <a:p>
                      <a:pPr>
                        <a:buFont typeface="Wingdings" pitchFamily="2" charset="2"/>
                        <a:buChar char="Ø"/>
                      </a:pPr>
                      <a:r>
                        <a:rPr lang="es-ES" sz="1200" b="1" dirty="0" smtClean="0"/>
                        <a:t>Acciones</a:t>
                      </a:r>
                      <a:r>
                        <a:rPr lang="es-ES" sz="1200" b="1" baseline="0" dirty="0" smtClean="0"/>
                        <a:t> Estatales:</a:t>
                      </a:r>
                    </a:p>
                    <a:p>
                      <a:pPr>
                        <a:buFont typeface="Wingdings" pitchFamily="2" charset="2"/>
                        <a:buNone/>
                      </a:pPr>
                      <a:r>
                        <a:rPr lang="es-ES" sz="1200" b="1" baseline="0" dirty="0" smtClean="0"/>
                        <a:t>    </a:t>
                      </a:r>
                    </a:p>
                    <a:p>
                      <a:pPr>
                        <a:buFont typeface="Wingdings" pitchFamily="2" charset="2"/>
                        <a:buNone/>
                      </a:pPr>
                      <a:r>
                        <a:rPr lang="es-ES" sz="1200" b="1" baseline="0" dirty="0" smtClean="0"/>
                        <a:t>    -</a:t>
                      </a:r>
                      <a:r>
                        <a:rPr lang="es-ES" sz="1200" b="0" baseline="0" dirty="0" smtClean="0"/>
                        <a:t>Cuéntame en:  1ro y 2do.</a:t>
                      </a:r>
                    </a:p>
                    <a:p>
                      <a:pPr>
                        <a:buFont typeface="Wingdings" pitchFamily="2" charset="2"/>
                        <a:buNone/>
                      </a:pPr>
                      <a:endParaRPr lang="es-ES" sz="1200" b="0" baseline="0" dirty="0" smtClean="0"/>
                    </a:p>
                    <a:p>
                      <a:pPr>
                        <a:buFont typeface="Wingdings" pitchFamily="2" charset="2"/>
                        <a:buNone/>
                      </a:pPr>
                      <a:r>
                        <a:rPr lang="es-ES" sz="1200" b="0" baseline="0" dirty="0" smtClean="0"/>
                        <a:t>    -101 Llaves de Lectura</a:t>
                      </a:r>
                      <a:endParaRPr lang="es-ES" sz="1200" b="1" dirty="0"/>
                    </a:p>
                  </a:txBody>
                  <a:tcPr/>
                </a:tc>
                <a:tc>
                  <a:txBody>
                    <a:bodyPr/>
                    <a:lstStyle/>
                    <a:p>
                      <a:pPr marL="342900" indent="-342900">
                        <a:spcBef>
                          <a:spcPct val="20000"/>
                        </a:spcBef>
                        <a:buSzPct val="85000"/>
                        <a:buFont typeface="Wingdings" pitchFamily="2" charset="2"/>
                        <a:buChar char="ü"/>
                      </a:pPr>
                      <a:endParaRPr lang="es-ES" sz="1200" baseline="0" dirty="0" smtClean="0"/>
                    </a:p>
                    <a:p>
                      <a:endParaRPr lang="es-ES" sz="1200" dirty="0" smtClean="0"/>
                    </a:p>
                    <a:p>
                      <a:pPr marL="342900" indent="-342900">
                        <a:spcBef>
                          <a:spcPct val="20000"/>
                        </a:spcBef>
                        <a:buSzPct val="85000"/>
                        <a:buFont typeface="Wingdings" pitchFamily="2" charset="2"/>
                        <a:buChar char="§"/>
                      </a:pPr>
                      <a:r>
                        <a:rPr lang="es-ES" sz="1200" baseline="0" dirty="0" smtClean="0"/>
                        <a:t>Involucrar a los padres de familia, y comunidad educativa en la formación de lectores.</a:t>
                      </a:r>
                    </a:p>
                    <a:p>
                      <a:pPr marL="342900" indent="-342900">
                        <a:spcBef>
                          <a:spcPct val="20000"/>
                        </a:spcBef>
                        <a:buSzPct val="85000"/>
                        <a:buFont typeface="Wingdings" pitchFamily="2" charset="2"/>
                        <a:buChar char="§"/>
                      </a:pPr>
                      <a:endParaRPr lang="es-ES" sz="1200" baseline="0" dirty="0" smtClean="0"/>
                    </a:p>
                    <a:p>
                      <a:pPr marL="342900" indent="-342900">
                        <a:spcBef>
                          <a:spcPct val="20000"/>
                        </a:spcBef>
                        <a:buSzPct val="85000"/>
                        <a:buFont typeface="Wingdings" pitchFamily="2" charset="2"/>
                        <a:buChar char="§"/>
                      </a:pPr>
                      <a:r>
                        <a:rPr lang="es-ES" sz="1200" baseline="0" dirty="0" smtClean="0"/>
                        <a:t>Diseñar estrategias de lectura articulando todas las asignaturas , los textos, y herramientas que permitan a los involucrados acezar a la lectura.</a:t>
                      </a:r>
                    </a:p>
                    <a:p>
                      <a:endParaRPr lang="es-ES" sz="1200" dirty="0" smtClean="0"/>
                    </a:p>
                    <a:p>
                      <a:pPr>
                        <a:buFont typeface="Wingdings" pitchFamily="2" charset="2"/>
                        <a:buChar char="§"/>
                      </a:pPr>
                      <a:r>
                        <a:rPr lang="es-ES" sz="1200" dirty="0" smtClean="0"/>
                        <a:t>      Asesoría a ATP y Docentes de 1ro y 2do   </a:t>
                      </a:r>
                    </a:p>
                    <a:p>
                      <a:pPr>
                        <a:buFont typeface="Wingdings" pitchFamily="2" charset="2"/>
                        <a:buNone/>
                      </a:pPr>
                      <a:r>
                        <a:rPr lang="es-ES" sz="1200" baseline="0" dirty="0" smtClean="0"/>
                        <a:t>        </a:t>
                      </a:r>
                      <a:r>
                        <a:rPr lang="es-ES" sz="1200" dirty="0" smtClean="0"/>
                        <a:t>grado.</a:t>
                      </a:r>
                    </a:p>
                    <a:p>
                      <a:pPr>
                        <a:buFont typeface="Wingdings" pitchFamily="2" charset="2"/>
                        <a:buChar char="§"/>
                      </a:pPr>
                      <a:r>
                        <a:rPr lang="es-ES" sz="1200" dirty="0" smtClean="0"/>
                        <a:t>      Proponer</a:t>
                      </a:r>
                      <a:r>
                        <a:rPr lang="es-ES" sz="1200" baseline="0" dirty="0" smtClean="0"/>
                        <a:t> estrategias de lectura dinámica  </a:t>
                      </a:r>
                    </a:p>
                    <a:p>
                      <a:pPr>
                        <a:buFont typeface="Wingdings" pitchFamily="2" charset="2"/>
                        <a:buNone/>
                      </a:pPr>
                      <a:r>
                        <a:rPr lang="es-ES" sz="1200" baseline="0" dirty="0" smtClean="0"/>
                        <a:t>        donde se involucren los padres de familia.</a:t>
                      </a:r>
                    </a:p>
                    <a:p>
                      <a:pPr>
                        <a:buFont typeface="Wingdings" pitchFamily="2" charset="2"/>
                        <a:buChar char="§"/>
                      </a:pPr>
                      <a:r>
                        <a:rPr lang="es-ES" sz="1200" dirty="0" smtClean="0"/>
                        <a:t>      Promover</a:t>
                      </a:r>
                      <a:r>
                        <a:rPr lang="es-ES" sz="1200" baseline="0" dirty="0" smtClean="0"/>
                        <a:t> el hábito de la lectura  con el</a:t>
                      </a:r>
                    </a:p>
                    <a:p>
                      <a:pPr>
                        <a:buFont typeface="Wingdings" pitchFamily="2" charset="2"/>
                        <a:buNone/>
                      </a:pPr>
                      <a:r>
                        <a:rPr lang="es-ES" sz="1200" baseline="0" dirty="0" smtClean="0"/>
                        <a:t>        apoyo de los acervos  de las bibliotecas.</a:t>
                      </a:r>
                    </a:p>
                    <a:p>
                      <a:pPr>
                        <a:buFont typeface="Wingdings" pitchFamily="2" charset="2"/>
                        <a:buChar char="§"/>
                      </a:pPr>
                      <a:r>
                        <a:rPr lang="es-ES" sz="1200" baseline="0" dirty="0" smtClean="0"/>
                        <a:t>       Sistematizar las estrategias propuestas en</a:t>
                      </a:r>
                    </a:p>
                    <a:p>
                      <a:pPr>
                        <a:buFont typeface="Wingdings" pitchFamily="2" charset="2"/>
                        <a:buNone/>
                      </a:pPr>
                      <a:r>
                        <a:rPr lang="es-ES" sz="1200" baseline="0" dirty="0" smtClean="0"/>
                        <a:t>         el texto 101 llaves articulándolas con las</a:t>
                      </a:r>
                    </a:p>
                    <a:p>
                      <a:pPr>
                        <a:buFont typeface="Wingdings" pitchFamily="2" charset="2"/>
                        <a:buNone/>
                      </a:pPr>
                      <a:r>
                        <a:rPr lang="es-ES" sz="1200" baseline="0" dirty="0" smtClean="0"/>
                        <a:t>         temáticas del Programa en las diversas</a:t>
                      </a:r>
                    </a:p>
                    <a:p>
                      <a:pPr>
                        <a:buFont typeface="Wingdings" pitchFamily="2" charset="2"/>
                        <a:buNone/>
                      </a:pPr>
                      <a:r>
                        <a:rPr lang="es-ES" sz="1200" baseline="0" dirty="0" smtClean="0"/>
                        <a:t>         asignaturas.</a:t>
                      </a:r>
                      <a:endParaRPr lang="es-ES" sz="1200" dirty="0"/>
                    </a:p>
                  </a:txBody>
                  <a:tcPr/>
                </a:tc>
                <a:tc>
                  <a:txBody>
                    <a:bodyPr/>
                    <a:lstStyle/>
                    <a:p>
                      <a:endParaRPr lang="es-ES" sz="1200" baseline="0" dirty="0" smtClean="0"/>
                    </a:p>
                    <a:p>
                      <a:r>
                        <a:rPr lang="es-ES" sz="1200" baseline="0" dirty="0" smtClean="0"/>
                        <a:t>ATP, DGEP, JEFES DE SECTOR, ATP DE ZONAS ESCOLARES</a:t>
                      </a:r>
                    </a:p>
                  </a:txBody>
                  <a:tcPr/>
                </a:tc>
                <a:tc>
                  <a:txBody>
                    <a:bodyPr/>
                    <a:lstStyle/>
                    <a:p>
                      <a:r>
                        <a:rPr lang="es-ES" sz="1200" baseline="0" dirty="0" smtClean="0"/>
                        <a:t> </a:t>
                      </a:r>
                    </a:p>
                    <a:p>
                      <a:r>
                        <a:rPr lang="es-ES" sz="1200" baseline="0" dirty="0" err="1" smtClean="0"/>
                        <a:t>Sept</a:t>
                      </a:r>
                      <a:r>
                        <a:rPr lang="es-ES" sz="1200" baseline="0" dirty="0" smtClean="0"/>
                        <a:t>-</a:t>
                      </a:r>
                    </a:p>
                    <a:p>
                      <a:r>
                        <a:rPr lang="es-ES" sz="1200" baseline="0" dirty="0" smtClean="0"/>
                        <a:t> Junio</a:t>
                      </a:r>
                      <a:endParaRPr lang="es-ES" sz="1200" dirty="0"/>
                    </a:p>
                  </a:txBody>
                  <a:tcPr/>
                </a:tc>
              </a:tr>
            </a:tbl>
          </a:graphicData>
        </a:graphic>
      </p:graphicFrame>
      <p:sp>
        <p:nvSpPr>
          <p:cNvPr id="7" name="6 CuadroTexto"/>
          <p:cNvSpPr txBox="1"/>
          <p:nvPr/>
        </p:nvSpPr>
        <p:spPr>
          <a:xfrm>
            <a:off x="0" y="1"/>
            <a:ext cx="9144000" cy="1077218"/>
          </a:xfrm>
          <a:prstGeom prst="rect">
            <a:avLst/>
          </a:prstGeom>
          <a:noFill/>
        </p:spPr>
        <p:txBody>
          <a:bodyPr wrap="square" rtlCol="0">
            <a:spAutoFit/>
          </a:bodyPr>
          <a:lstStyle/>
          <a:p>
            <a:r>
              <a:rPr lang="es-ES" sz="1600" dirty="0" smtClean="0">
                <a:latin typeface="Algerian" pitchFamily="82" charset="0"/>
              </a:rPr>
              <a:t>PROPÓSITO en el nivel de primaria</a:t>
            </a:r>
            <a:r>
              <a:rPr lang="es-ES" sz="1600" dirty="0" smtClean="0"/>
              <a:t>:</a:t>
            </a:r>
          </a:p>
          <a:p>
            <a:r>
              <a:rPr lang="es-ES_tradnl" sz="1600" dirty="0" smtClean="0">
                <a:cs typeface="Tahoma" pitchFamily="34" charset="0"/>
              </a:rPr>
              <a:t>Generar espacios de intercambio de experiencias pedagógicas entre la comunidad Escolar para impulsar la formación  de lectores autónomos.</a:t>
            </a:r>
            <a:r>
              <a:rPr lang="es-MX" sz="1600" b="1" dirty="0" smtClean="0"/>
              <a:t> 	</a:t>
            </a:r>
          </a:p>
          <a:p>
            <a:endParaRPr lang="es-ES" sz="1600" dirty="0"/>
          </a:p>
        </p:txBody>
      </p:sp>
    </p:spTree>
  </p:cSld>
  <p:clrMapOvr>
    <a:masterClrMapping/>
  </p:clrMapOvr>
  <p:transition spd="slow">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3400</TotalTime>
  <Words>4476</Words>
  <Application>Microsoft Office PowerPoint</Application>
  <PresentationFormat>Presentación en pantalla (4:3)</PresentationFormat>
  <Paragraphs>962</Paragraphs>
  <Slides>33</Slides>
  <Notes>2</Notes>
  <HiddenSlides>0</HiddenSlides>
  <MMClips>0</MMClips>
  <ScaleCrop>false</ScaleCrop>
  <HeadingPairs>
    <vt:vector size="4" baseType="variant">
      <vt:variant>
        <vt:lpstr>Tema</vt:lpstr>
      </vt:variant>
      <vt:variant>
        <vt:i4>1</vt:i4>
      </vt:variant>
      <vt:variant>
        <vt:lpstr>Títulos de diapositiva</vt:lpstr>
      </vt:variant>
      <vt:variant>
        <vt:i4>33</vt:i4>
      </vt:variant>
    </vt:vector>
  </HeadingPairs>
  <TitlesOfParts>
    <vt:vector size="34" baseType="lpstr">
      <vt:lpstr>Viajes</vt:lpstr>
      <vt:lpstr>Diapositiva 1</vt:lpstr>
      <vt:lpstr>PLAN ESTRATÉGICO DE TRANSFORMACIÓN ESCOLAR (PETE) Y EL PROGRAMA ANUAL DE TRABAJO (PAT)</vt:lpstr>
      <vt:lpstr>LA ESCUELA:  centro de transformación educativa</vt:lpstr>
      <vt:lpstr>GESTIÓN ESCOLAR</vt:lpstr>
      <vt:lpstr>Diapositiva 5</vt:lpstr>
      <vt:lpstr>DIMENSIÓN PEDAGÓGICA </vt:lpstr>
      <vt:lpstr>Diapositiva 7</vt:lpstr>
      <vt:lpstr>PROGRAMA NACIONAL DE LECTURA </vt:lpstr>
      <vt:lpstr>Diapositiva 9</vt:lpstr>
      <vt:lpstr>TECNOLOGÍA EN EL AULA (DIPTA) </vt:lpstr>
      <vt:lpstr>INGLÉS ENCICLOMEDIA </vt:lpstr>
      <vt:lpstr>MEJORAMIENTO DEL LOGRO EDUCATIVO EN ESCUELAS PRIMARIAS MULTIGRADO</vt:lpstr>
      <vt:lpstr>ENCICLOMEDIA</vt:lpstr>
      <vt:lpstr>Diapositiva 14</vt:lpstr>
      <vt:lpstr>Diapositiva 15</vt:lpstr>
      <vt:lpstr>Diapositiva 16</vt:lpstr>
      <vt:lpstr>Propuesta de talleres que implementa la Dirección de Proyectos Educativos de la DGEP</vt:lpstr>
      <vt:lpstr>Diapositiva 18</vt:lpstr>
      <vt:lpstr>Diapositiva 19</vt:lpstr>
      <vt:lpstr>Dimensión organizativa</vt:lpstr>
      <vt:lpstr>SEGURIDAD Y EMERGENCIA ESCOLAR</vt:lpstr>
      <vt:lpstr>Dimensión administrativa</vt:lpstr>
      <vt:lpstr>ESCUELAS DE CALIDAD</vt:lpstr>
      <vt:lpstr>DIMENsIÓN DE PARTICIPACIÓN SOCIAL</vt:lpstr>
      <vt:lpstr>PROGRAMA DE ESCUELA SEGURA</vt:lpstr>
      <vt:lpstr>Diapositiva 26</vt:lpstr>
      <vt:lpstr>ACUERDO NACIONAL PARA LA SALUD ALIMENTARIA</vt:lpstr>
      <vt:lpstr>ESCUELA PARA PADRES </vt:lpstr>
      <vt:lpstr>VER BIEN PARA APRENDER MEJOR </vt:lpstr>
      <vt:lpstr>ATENCIÓN pREVENTIVA Y  COMPENSATORIA  NIVELACIÓN DE NIÑOS EN SITUACIÓN DE EXTRAEDAD</vt:lpstr>
      <vt:lpstr>ESCUELA SIEMPRE ABIERTA</vt:lpstr>
      <vt:lpstr>ESCUELA DE TIEMPO COMPLETO</vt:lpstr>
      <vt:lpstr>Diapositiva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SECRETARIA DE EDUCACIÓN JALSCO COORDINACIÓN DE EDUCACIÓNBÁSICA DIRECCIÓN GENERAL DE EDUCACIÓN PRIMARIA DIRECCIÓN DE PROYECTOS EDUCTIVOS DE LA DGEP</dc:title>
  <dc:creator>MISAEL</dc:creator>
  <cp:lastModifiedBy>SEFIN</cp:lastModifiedBy>
  <cp:revision>428</cp:revision>
  <dcterms:created xsi:type="dcterms:W3CDTF">2010-07-21T16:43:40Z</dcterms:created>
  <dcterms:modified xsi:type="dcterms:W3CDTF">2011-08-25T00:44:39Z</dcterms:modified>
</cp:coreProperties>
</file>